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77.xml" ContentType="application/vnd.openxmlformats-officedocument.presentationml.tags+xml"/>
  <Override PartName="/ppt/notesSlides/notesSlide1.xml" ContentType="application/vnd.openxmlformats-officedocument.presentationml.notesSlide+xml"/>
  <Override PartName="/ppt/tags/tag78.xml" ContentType="application/vnd.openxmlformats-officedocument.presentationml.tags+xml"/>
  <Override PartName="/ppt/notesSlides/notesSlide2.xml" ContentType="application/vnd.openxmlformats-officedocument.presentationml.notesSlide+xml"/>
  <Override PartName="/ppt/tags/tag79.xml" ContentType="application/vnd.openxmlformats-officedocument.presentationml.tags+xml"/>
  <Override PartName="/ppt/notesSlides/notesSlide3.xml" ContentType="application/vnd.openxmlformats-officedocument.presentationml.notesSlide+xml"/>
  <Override PartName="/ppt/tags/tag80.xml" ContentType="application/vnd.openxmlformats-officedocument.presentationml.tags+xml"/>
  <Override PartName="/ppt/notesSlides/notesSlide4.xml" ContentType="application/vnd.openxmlformats-officedocument.presentationml.notesSlide+xml"/>
  <Override PartName="/ppt/tags/tag81.xml" ContentType="application/vnd.openxmlformats-officedocument.presentationml.tags+xml"/>
  <Override PartName="/ppt/notesSlides/notesSlide5.xml" ContentType="application/vnd.openxmlformats-officedocument.presentationml.notesSlide+xml"/>
  <Override PartName="/ppt/tags/tag82.xml" ContentType="application/vnd.openxmlformats-officedocument.presentationml.tags+xml"/>
  <Override PartName="/ppt/notesSlides/notesSlide6.xml" ContentType="application/vnd.openxmlformats-officedocument.presentationml.notesSlide+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notesSlides/notesSlide7.xml" ContentType="application/vnd.openxmlformats-officedocument.presentationml.notesSlide+xml"/>
  <Override PartName="/ppt/tags/tag97.xml" ContentType="application/vnd.openxmlformats-officedocument.presentationml.tags+xml"/>
  <Override PartName="/ppt/notesSlides/notesSlide8.xml" ContentType="application/vnd.openxmlformats-officedocument.presentationml.notesSlide+xml"/>
  <Override PartName="/ppt/tags/tag98.xml" ContentType="application/vnd.openxmlformats-officedocument.presentationml.tags+xml"/>
  <Override PartName="/ppt/notesSlides/notesSlide9.xml" ContentType="application/vnd.openxmlformats-officedocument.presentationml.notesSlide+xml"/>
  <Override PartName="/ppt/tags/tag99.xml" ContentType="application/vnd.openxmlformats-officedocument.presentationml.tags+xml"/>
  <Override PartName="/ppt/notesSlides/notesSlide10.xml" ContentType="application/vnd.openxmlformats-officedocument.presentationml.notesSlide+xml"/>
  <Override PartName="/ppt/tags/tag100.xml" ContentType="application/vnd.openxmlformats-officedocument.presentationml.tags+xml"/>
  <Override PartName="/ppt/notesSlides/notesSlide11.xml" ContentType="application/vnd.openxmlformats-officedocument.presentationml.notesSlide+xml"/>
  <Override PartName="/ppt/tags/tag101.xml" ContentType="application/vnd.openxmlformats-officedocument.presentationml.tags+xml"/>
  <Override PartName="/ppt/notesSlides/notesSlide12.xml" ContentType="application/vnd.openxmlformats-officedocument.presentationml.notesSlide+xml"/>
  <Override PartName="/ppt/tags/tag102.xml" ContentType="application/vnd.openxmlformats-officedocument.presentationml.tags+xml"/>
  <Override PartName="/ppt/notesSlides/notesSlide13.xml" ContentType="application/vnd.openxmlformats-officedocument.presentationml.notesSlide+xml"/>
  <Override PartName="/ppt/tags/tag103.xml" ContentType="application/vnd.openxmlformats-officedocument.presentationml.tags+xml"/>
  <Override PartName="/ppt/notesSlides/notesSlide14.xml" ContentType="application/vnd.openxmlformats-officedocument.presentationml.notesSlide+xml"/>
  <Override PartName="/ppt/tags/tag104.xml" ContentType="application/vnd.openxmlformats-officedocument.presentationml.tags+xml"/>
  <Override PartName="/ppt/notesSlides/notesSlide15.xml" ContentType="application/vnd.openxmlformats-officedocument.presentationml.notesSlide+xml"/>
  <Override PartName="/ppt/tags/tag105.xml" ContentType="application/vnd.openxmlformats-officedocument.presentationml.tags+xml"/>
  <Override PartName="/ppt/notesSlides/notesSlide16.xml" ContentType="application/vnd.openxmlformats-officedocument.presentationml.notesSlide+xml"/>
  <Override PartName="/ppt/tags/tag106.xml" ContentType="application/vnd.openxmlformats-officedocument.presentationml.tags+xml"/>
  <Override PartName="/ppt/notesSlides/notesSlide17.xml" ContentType="application/vnd.openxmlformats-officedocument.presentationml.notesSlide+xml"/>
  <Override PartName="/ppt/tags/tag107.xml" ContentType="application/vnd.openxmlformats-officedocument.presentationml.tags+xml"/>
  <Override PartName="/ppt/notesSlides/notesSlide18.xml" ContentType="application/vnd.openxmlformats-officedocument.presentationml.notesSlide+xml"/>
  <Override PartName="/ppt/tags/tag108.xml" ContentType="application/vnd.openxmlformats-officedocument.presentationml.tags+xml"/>
  <Override PartName="/ppt/notesSlides/notesSlide19.xml" ContentType="application/vnd.openxmlformats-officedocument.presentationml.notesSlide+xml"/>
  <Override PartName="/ppt/tags/tag109.xml" ContentType="application/vnd.openxmlformats-officedocument.presentationml.tags+xml"/>
  <Override PartName="/ppt/notesSlides/notesSlide20.xml" ContentType="application/vnd.openxmlformats-officedocument.presentationml.notesSlide+xml"/>
  <Override PartName="/ppt/tags/tag110.xml" ContentType="application/vnd.openxmlformats-officedocument.presentationml.tags+xml"/>
  <Override PartName="/ppt/notesSlides/notesSlide21.xml" ContentType="application/vnd.openxmlformats-officedocument.presentationml.notesSlide+xml"/>
  <Override PartName="/ppt/tags/tag111.xml" ContentType="application/vnd.openxmlformats-officedocument.presentationml.tags+xml"/>
  <Override PartName="/ppt/notesSlides/notesSlide22.xml" ContentType="application/vnd.openxmlformats-officedocument.presentationml.notesSlide+xml"/>
  <Override PartName="/ppt/tags/tag112.xml" ContentType="application/vnd.openxmlformats-officedocument.presentationml.tags+xml"/>
  <Override PartName="/ppt/notesSlides/notesSlide23.xml" ContentType="application/vnd.openxmlformats-officedocument.presentationml.notesSlide+xml"/>
  <Override PartName="/ppt/tags/tag113.xml" ContentType="application/vnd.openxmlformats-officedocument.presentationml.tags+xml"/>
  <Override PartName="/ppt/notesSlides/notesSlide24.xml" ContentType="application/vnd.openxmlformats-officedocument.presentationml.notesSlide+xml"/>
  <Override PartName="/ppt/tags/tag114.xml" ContentType="application/vnd.openxmlformats-officedocument.presentationml.tags+xml"/>
  <Override PartName="/ppt/notesSlides/notesSlide25.xml" ContentType="application/vnd.openxmlformats-officedocument.presentationml.notesSlide+xml"/>
  <Override PartName="/ppt/tags/tag115.xml" ContentType="application/vnd.openxmlformats-officedocument.presentationml.tags+xml"/>
  <Override PartName="/ppt/notesSlides/notesSlide26.xml" ContentType="application/vnd.openxmlformats-officedocument.presentationml.notesSlide+xml"/>
  <Override PartName="/ppt/tags/tag116.xml" ContentType="application/vnd.openxmlformats-officedocument.presentationml.tags+xml"/>
  <Override PartName="/ppt/notesSlides/notesSlide27.xml" ContentType="application/vnd.openxmlformats-officedocument.presentationml.notesSlide+xml"/>
  <Override PartName="/ppt/tags/tag117.xml" ContentType="application/vnd.openxmlformats-officedocument.presentationml.tags+xml"/>
  <Override PartName="/ppt/notesSlides/notesSlide28.xml" ContentType="application/vnd.openxmlformats-officedocument.presentationml.notesSlide+xml"/>
  <Override PartName="/ppt/tags/tag118.xml" ContentType="application/vnd.openxmlformats-officedocument.presentationml.tags+xml"/>
  <Override PartName="/ppt/notesSlides/notesSlide29.xml" ContentType="application/vnd.openxmlformats-officedocument.presentationml.notesSlide+xml"/>
  <Override PartName="/ppt/tags/tag119.xml" ContentType="application/vnd.openxmlformats-officedocument.presentationml.tags+xml"/>
  <Override PartName="/ppt/notesSlides/notesSlide30.xml" ContentType="application/vnd.openxmlformats-officedocument.presentationml.notesSlide+xml"/>
  <Override PartName="/ppt/tags/tag120.xml" ContentType="application/vnd.openxmlformats-officedocument.presentationml.tags+xml"/>
  <Override PartName="/ppt/notesSlides/notesSlide31.xml" ContentType="application/vnd.openxmlformats-officedocument.presentationml.notesSlide+xml"/>
  <Override PartName="/ppt/tags/tag121.xml" ContentType="application/vnd.openxmlformats-officedocument.presentationml.tags+xml"/>
  <Override PartName="/ppt/notesSlides/notesSlide32.xml" ContentType="application/vnd.openxmlformats-officedocument.presentationml.notesSlide+xml"/>
  <Override PartName="/ppt/tags/tag122.xml" ContentType="application/vnd.openxmlformats-officedocument.presentationml.tags+xml"/>
  <Override PartName="/ppt/notesSlides/notesSlide33.xml" ContentType="application/vnd.openxmlformats-officedocument.presentationml.notesSlide+xml"/>
  <Override PartName="/ppt/tags/tag123.xml" ContentType="application/vnd.openxmlformats-officedocument.presentationml.tags+xml"/>
  <Override PartName="/ppt/notesSlides/notesSlide34.xml" ContentType="application/vnd.openxmlformats-officedocument.presentationml.notesSlide+xml"/>
  <Override PartName="/ppt/tags/tag124.xml" ContentType="application/vnd.openxmlformats-officedocument.presentationml.tags+xml"/>
  <Override PartName="/ppt/notesSlides/notesSlide35.xml" ContentType="application/vnd.openxmlformats-officedocument.presentationml.notesSlide+xml"/>
  <Override PartName="/ppt/tags/tag125.xml" ContentType="application/vnd.openxmlformats-officedocument.presentationml.tags+xml"/>
  <Override PartName="/ppt/notesSlides/notesSlide36.xml" ContentType="application/vnd.openxmlformats-officedocument.presentationml.notesSlide+xml"/>
  <Override PartName="/ppt/tags/tag126.xml" ContentType="application/vnd.openxmlformats-officedocument.presentationml.tags+xml"/>
  <Override PartName="/ppt/notesSlides/notesSlide37.xml" ContentType="application/vnd.openxmlformats-officedocument.presentationml.notesSlide+xml"/>
  <Override PartName="/ppt/tags/tag127.xml" ContentType="application/vnd.openxmlformats-officedocument.presentationml.tags+xml"/>
  <Override PartName="/ppt/notesSlides/notesSlide38.xml" ContentType="application/vnd.openxmlformats-officedocument.presentationml.notesSlide+xml"/>
  <Override PartName="/ppt/tags/tag128.xml" ContentType="application/vnd.openxmlformats-officedocument.presentationml.tags+xml"/>
  <Override PartName="/ppt/notesSlides/notesSlide39.xml" ContentType="application/vnd.openxmlformats-officedocument.presentationml.notesSlide+xml"/>
  <Override PartName="/ppt/tags/tag129.xml" ContentType="application/vnd.openxmlformats-officedocument.presentationml.tags+xml"/>
  <Override PartName="/ppt/notesSlides/notesSlide40.xml" ContentType="application/vnd.openxmlformats-officedocument.presentationml.notesSlide+xml"/>
  <Override PartName="/ppt/tags/tag130.xml" ContentType="application/vnd.openxmlformats-officedocument.presentationml.tags+xml"/>
  <Override PartName="/ppt/notesSlides/notesSlide41.xml" ContentType="application/vnd.openxmlformats-officedocument.presentationml.notesSlide+xml"/>
  <Override PartName="/ppt/tags/tag131.xml" ContentType="application/vnd.openxmlformats-officedocument.presentationml.tags+xml"/>
  <Override PartName="/ppt/notesSlides/notesSlide42.xml" ContentType="application/vnd.openxmlformats-officedocument.presentationml.notesSlide+xml"/>
  <Override PartName="/ppt/tags/tag132.xml" ContentType="application/vnd.openxmlformats-officedocument.presentationml.tags+xml"/>
  <Override PartName="/ppt/notesSlides/notesSlide43.xml" ContentType="application/vnd.openxmlformats-officedocument.presentationml.notesSlide+xml"/>
  <Override PartName="/ppt/tags/tag133.xml" ContentType="application/vnd.openxmlformats-officedocument.presentationml.tags+xml"/>
  <Override PartName="/ppt/notesSlides/notesSlide44.xml" ContentType="application/vnd.openxmlformats-officedocument.presentationml.notesSlide+xml"/>
  <Override PartName="/ppt/tags/tag134.xml" ContentType="application/vnd.openxmlformats-officedocument.presentationml.tags+xml"/>
  <Override PartName="/ppt/notesSlides/notesSlide45.xml" ContentType="application/vnd.openxmlformats-officedocument.presentationml.notesSlide+xml"/>
  <Override PartName="/ppt/tags/tag135.xml" ContentType="application/vnd.openxmlformats-officedocument.presentationml.tags+xml"/>
  <Override PartName="/ppt/notesSlides/notesSlide46.xml" ContentType="application/vnd.openxmlformats-officedocument.presentationml.notesSlide+xml"/>
  <Override PartName="/ppt/tags/tag136.xml" ContentType="application/vnd.openxmlformats-officedocument.presentationml.tags+xml"/>
  <Override PartName="/ppt/notesSlides/notesSlide47.xml" ContentType="application/vnd.openxmlformats-officedocument.presentationml.notesSlide+xml"/>
  <Override PartName="/ppt/tags/tag137.xml" ContentType="application/vnd.openxmlformats-officedocument.presentationml.tags+xml"/>
  <Override PartName="/ppt/notesSlides/notesSlide48.xml" ContentType="application/vnd.openxmlformats-officedocument.presentationml.notesSlide+xml"/>
  <Override PartName="/ppt/tags/tag138.xml" ContentType="application/vnd.openxmlformats-officedocument.presentationml.tags+xml"/>
  <Override PartName="/ppt/notesSlides/notesSlide49.xml" ContentType="application/vnd.openxmlformats-officedocument.presentationml.notesSlide+xml"/>
  <Override PartName="/ppt/tags/tag139.xml" ContentType="application/vnd.openxmlformats-officedocument.presentationml.tags+xml"/>
  <Override PartName="/ppt/notesSlides/notesSlide50.xml" ContentType="application/vnd.openxmlformats-officedocument.presentationml.notesSlide+xml"/>
  <Override PartName="/ppt/tags/tag140.xml" ContentType="application/vnd.openxmlformats-officedocument.presentationml.tags+xml"/>
  <Override PartName="/ppt/notesSlides/notesSlide51.xml" ContentType="application/vnd.openxmlformats-officedocument.presentationml.notesSlide+xml"/>
  <Override PartName="/ppt/tags/tag141.xml" ContentType="application/vnd.openxmlformats-officedocument.presentationml.tags+xml"/>
  <Override PartName="/ppt/notesSlides/notesSlide52.xml" ContentType="application/vnd.openxmlformats-officedocument.presentationml.notesSlide+xml"/>
  <Override PartName="/ppt/tags/tag142.xml" ContentType="application/vnd.openxmlformats-officedocument.presentationml.tags+xml"/>
  <Override PartName="/ppt/notesSlides/notesSlide53.xml" ContentType="application/vnd.openxmlformats-officedocument.presentationml.notesSlide+xml"/>
  <Override PartName="/ppt/tags/tag143.xml" ContentType="application/vnd.openxmlformats-officedocument.presentationml.tags+xml"/>
  <Override PartName="/ppt/notesSlides/notesSlide54.xml" ContentType="application/vnd.openxmlformats-officedocument.presentationml.notesSlide+xml"/>
  <Override PartName="/ppt/tags/tag144.xml" ContentType="application/vnd.openxmlformats-officedocument.presentationml.tags+xml"/>
  <Override PartName="/ppt/notesSlides/notesSlide55.xml" ContentType="application/vnd.openxmlformats-officedocument.presentationml.notesSlide+xml"/>
  <Override PartName="/ppt/tags/tag145.xml" ContentType="application/vnd.openxmlformats-officedocument.presentationml.tags+xml"/>
  <Override PartName="/ppt/notesSlides/notesSlide56.xml" ContentType="application/vnd.openxmlformats-officedocument.presentationml.notesSlide+xml"/>
  <Override PartName="/ppt/tags/tag146.xml" ContentType="application/vnd.openxmlformats-officedocument.presentationml.tags+xml"/>
  <Override PartName="/ppt/notesSlides/notesSlide57.xml" ContentType="application/vnd.openxmlformats-officedocument.presentationml.notesSlide+xml"/>
  <Override PartName="/ppt/tags/tag147.xml" ContentType="application/vnd.openxmlformats-officedocument.presentationml.tags+xml"/>
  <Override PartName="/ppt/notesSlides/notesSlide58.xml" ContentType="application/vnd.openxmlformats-officedocument.presentationml.notesSlide+xml"/>
  <Override PartName="/ppt/tags/tag148.xml" ContentType="application/vnd.openxmlformats-officedocument.presentationml.tags+xml"/>
  <Override PartName="/ppt/notesSlides/notesSlide59.xml" ContentType="application/vnd.openxmlformats-officedocument.presentationml.notesSlide+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notesSlides/notesSlide6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0"/>
  </p:notesMasterIdLst>
  <p:handoutMasterIdLst>
    <p:handoutMasterId r:id="rId71"/>
  </p:handoutMasterIdLst>
  <p:sldIdLst>
    <p:sldId id="256" r:id="rId2"/>
    <p:sldId id="510" r:id="rId3"/>
    <p:sldId id="513" r:id="rId4"/>
    <p:sldId id="514" r:id="rId5"/>
    <p:sldId id="511" r:id="rId6"/>
    <p:sldId id="515" r:id="rId7"/>
    <p:sldId id="491" r:id="rId8"/>
    <p:sldId id="501" r:id="rId9"/>
    <p:sldId id="494" r:id="rId10"/>
    <p:sldId id="496" r:id="rId11"/>
    <p:sldId id="497" r:id="rId12"/>
    <p:sldId id="498" r:id="rId13"/>
    <p:sldId id="499" r:id="rId14"/>
    <p:sldId id="500" r:id="rId15"/>
    <p:sldId id="502" r:id="rId16"/>
    <p:sldId id="503" r:id="rId17"/>
    <p:sldId id="504" r:id="rId18"/>
    <p:sldId id="505" r:id="rId19"/>
    <p:sldId id="445" r:id="rId20"/>
    <p:sldId id="517" r:id="rId21"/>
    <p:sldId id="516" r:id="rId22"/>
    <p:sldId id="506" r:id="rId23"/>
    <p:sldId id="507" r:id="rId24"/>
    <p:sldId id="508" r:id="rId25"/>
    <p:sldId id="509" r:id="rId26"/>
    <p:sldId id="520" r:id="rId27"/>
    <p:sldId id="521" r:id="rId28"/>
    <p:sldId id="522" r:id="rId29"/>
    <p:sldId id="524" r:id="rId30"/>
    <p:sldId id="525" r:id="rId31"/>
    <p:sldId id="527" r:id="rId32"/>
    <p:sldId id="528" r:id="rId33"/>
    <p:sldId id="446" r:id="rId34"/>
    <p:sldId id="447" r:id="rId35"/>
    <p:sldId id="448" r:id="rId36"/>
    <p:sldId id="449" r:id="rId37"/>
    <p:sldId id="450" r:id="rId38"/>
    <p:sldId id="451" r:id="rId39"/>
    <p:sldId id="452" r:id="rId40"/>
    <p:sldId id="455" r:id="rId41"/>
    <p:sldId id="453" r:id="rId42"/>
    <p:sldId id="454" r:id="rId43"/>
    <p:sldId id="456" r:id="rId44"/>
    <p:sldId id="457" r:id="rId45"/>
    <p:sldId id="458" r:id="rId46"/>
    <p:sldId id="464" r:id="rId47"/>
    <p:sldId id="465" r:id="rId48"/>
    <p:sldId id="466" r:id="rId49"/>
    <p:sldId id="467" r:id="rId50"/>
    <p:sldId id="468" r:id="rId51"/>
    <p:sldId id="469" r:id="rId52"/>
    <p:sldId id="470" r:id="rId53"/>
    <p:sldId id="471" r:id="rId54"/>
    <p:sldId id="472" r:id="rId55"/>
    <p:sldId id="473" r:id="rId56"/>
    <p:sldId id="474" r:id="rId57"/>
    <p:sldId id="475" r:id="rId58"/>
    <p:sldId id="476" r:id="rId59"/>
    <p:sldId id="477" r:id="rId60"/>
    <p:sldId id="478" r:id="rId61"/>
    <p:sldId id="479" r:id="rId62"/>
    <p:sldId id="480" r:id="rId63"/>
    <p:sldId id="481" r:id="rId64"/>
    <p:sldId id="482" r:id="rId65"/>
    <p:sldId id="483" r:id="rId66"/>
    <p:sldId id="484" r:id="rId67"/>
    <p:sldId id="530" r:id="rId68"/>
    <p:sldId id="442" r:id="rId69"/>
  </p:sldIdLst>
  <p:sldSz cx="9144000" cy="5143500" type="screen16x9"/>
  <p:notesSz cx="6858000" cy="994727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756">
          <p15:clr>
            <a:srgbClr val="A4A3A4"/>
          </p15:clr>
        </p15:guide>
        <p15:guide id="2" pos="2880">
          <p15:clr>
            <a:srgbClr val="A4A3A4"/>
          </p15:clr>
        </p15:guide>
      </p15:sldGuideLst>
    </p:ext>
    <p:ext uri="{2D200454-40CA-4A62-9FC3-DE9A4176ACB9}">
      <p15:notesGuideLst xmlns:p15="http://schemas.microsoft.com/office/powerpoint/2012/main">
        <p15:guide id="1" orient="horz" pos="3133">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72" autoAdjust="0"/>
    <p:restoredTop sz="99852" autoAdjust="0"/>
  </p:normalViewPr>
  <p:slideViewPr>
    <p:cSldViewPr>
      <p:cViewPr varScale="1">
        <p:scale>
          <a:sx n="116" d="100"/>
          <a:sy n="116" d="100"/>
        </p:scale>
        <p:origin x="509" y="77"/>
      </p:cViewPr>
      <p:guideLst>
        <p:guide orient="horz" pos="1756"/>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2" d="100"/>
          <a:sy n="62" d="100"/>
        </p:scale>
        <p:origin x="-2922" y="-84"/>
      </p:cViewPr>
      <p:guideLst>
        <p:guide orient="horz" pos="3133"/>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1" y="0"/>
            <a:ext cx="2971800" cy="499075"/>
          </a:xfrm>
          <a:prstGeom prst="rect">
            <a:avLst/>
          </a:prstGeom>
        </p:spPr>
        <p:txBody>
          <a:bodyPr vert="horz" lIns="91818" tIns="45909" rIns="91818" bIns="45909"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99075"/>
          </a:xfrm>
          <a:prstGeom prst="rect">
            <a:avLst/>
          </a:prstGeom>
        </p:spPr>
        <p:txBody>
          <a:bodyPr vert="horz" lIns="91818" tIns="45909" rIns="91818" bIns="45909" rtlCol="0"/>
          <a:lstStyle>
            <a:lvl1pPr algn="r">
              <a:defRPr sz="1200"/>
            </a:lvl1pPr>
          </a:lstStyle>
          <a:p>
            <a:fld id="{0F9B84EA-7D68-4D60-9CB1-D50884785D1C}" type="datetimeFigureOut">
              <a:rPr lang="zh-CN" altLang="en-US" smtClean="0"/>
              <a:t>2021-03-30</a:t>
            </a:fld>
            <a:endParaRPr lang="zh-CN" altLang="en-US"/>
          </a:p>
        </p:txBody>
      </p:sp>
      <p:sp>
        <p:nvSpPr>
          <p:cNvPr id="4" name="页脚占位符 3"/>
          <p:cNvSpPr>
            <a:spLocks noGrp="1"/>
          </p:cNvSpPr>
          <p:nvPr>
            <p:ph type="ftr" sz="quarter" idx="2"/>
          </p:nvPr>
        </p:nvSpPr>
        <p:spPr>
          <a:xfrm>
            <a:off x="1" y="9447883"/>
            <a:ext cx="2971800" cy="499074"/>
          </a:xfrm>
          <a:prstGeom prst="rect">
            <a:avLst/>
          </a:prstGeom>
        </p:spPr>
        <p:txBody>
          <a:bodyPr vert="horz" lIns="91818" tIns="45909" rIns="91818" bIns="45909"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9447883"/>
            <a:ext cx="2971800" cy="499074"/>
          </a:xfrm>
          <a:prstGeom prst="rect">
            <a:avLst/>
          </a:prstGeom>
        </p:spPr>
        <p:txBody>
          <a:bodyPr vert="horz" lIns="91818" tIns="45909" rIns="91818" bIns="45909"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9437189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1" y="2"/>
            <a:ext cx="2971800" cy="497363"/>
          </a:xfrm>
          <a:prstGeom prst="rect">
            <a:avLst/>
          </a:prstGeom>
        </p:spPr>
        <p:txBody>
          <a:bodyPr vert="horz" lIns="91818" tIns="45909" rIns="91818" bIns="45909" rtlCol="0"/>
          <a:lstStyle>
            <a:lvl1pPr algn="l">
              <a:defRPr sz="1200"/>
            </a:lvl1pPr>
          </a:lstStyle>
          <a:p>
            <a:endParaRPr lang="zh-CN" altLang="en-US"/>
          </a:p>
        </p:txBody>
      </p:sp>
      <p:sp>
        <p:nvSpPr>
          <p:cNvPr id="3" name="日期占位符 2"/>
          <p:cNvSpPr>
            <a:spLocks noGrp="1"/>
          </p:cNvSpPr>
          <p:nvPr>
            <p:ph type="dt" idx="1"/>
          </p:nvPr>
        </p:nvSpPr>
        <p:spPr>
          <a:xfrm>
            <a:off x="3884613" y="2"/>
            <a:ext cx="2971800" cy="497363"/>
          </a:xfrm>
          <a:prstGeom prst="rect">
            <a:avLst/>
          </a:prstGeom>
        </p:spPr>
        <p:txBody>
          <a:bodyPr vert="horz" lIns="91818" tIns="45909" rIns="91818" bIns="45909" rtlCol="0"/>
          <a:lstStyle>
            <a:lvl1pPr algn="r">
              <a:defRPr sz="1200"/>
            </a:lvl1pPr>
          </a:lstStyle>
          <a:p>
            <a:fld id="{978FDDFB-CFA8-4A1B-9D23-8EF83B317038}" type="datetimeFigureOut">
              <a:rPr lang="zh-CN" altLang="en-US" smtClean="0"/>
              <a:t>2021-03-30</a:t>
            </a:fld>
            <a:endParaRPr lang="zh-CN" altLang="en-US"/>
          </a:p>
        </p:txBody>
      </p:sp>
      <p:sp>
        <p:nvSpPr>
          <p:cNvPr id="4" name="幻灯片图像占位符 3"/>
          <p:cNvSpPr>
            <a:spLocks noGrp="1" noRot="1" noChangeAspect="1"/>
          </p:cNvSpPr>
          <p:nvPr>
            <p:ph type="sldImg" idx="2"/>
          </p:nvPr>
        </p:nvSpPr>
        <p:spPr>
          <a:xfrm>
            <a:off x="114300" y="746125"/>
            <a:ext cx="6629400" cy="3730625"/>
          </a:xfrm>
          <a:prstGeom prst="rect">
            <a:avLst/>
          </a:prstGeom>
          <a:noFill/>
          <a:ln w="12700">
            <a:solidFill>
              <a:prstClr val="black"/>
            </a:solidFill>
          </a:ln>
        </p:spPr>
        <p:txBody>
          <a:bodyPr vert="horz" lIns="91818" tIns="45909" rIns="91818" bIns="45909" rtlCol="0" anchor="ctr"/>
          <a:lstStyle/>
          <a:p>
            <a:endParaRPr lang="zh-CN" altLang="en-US"/>
          </a:p>
        </p:txBody>
      </p:sp>
      <p:sp>
        <p:nvSpPr>
          <p:cNvPr id="5" name="备注占位符 4"/>
          <p:cNvSpPr>
            <a:spLocks noGrp="1"/>
          </p:cNvSpPr>
          <p:nvPr>
            <p:ph type="body" sz="quarter" idx="3"/>
          </p:nvPr>
        </p:nvSpPr>
        <p:spPr>
          <a:xfrm>
            <a:off x="685800" y="4724956"/>
            <a:ext cx="5486400" cy="4476274"/>
          </a:xfrm>
          <a:prstGeom prst="rect">
            <a:avLst/>
          </a:prstGeom>
        </p:spPr>
        <p:txBody>
          <a:bodyPr vert="horz" lIns="91818" tIns="45909" rIns="91818" bIns="45909"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1" y="9448187"/>
            <a:ext cx="2971800" cy="497363"/>
          </a:xfrm>
          <a:prstGeom prst="rect">
            <a:avLst/>
          </a:prstGeom>
        </p:spPr>
        <p:txBody>
          <a:bodyPr vert="horz" lIns="91818" tIns="45909" rIns="91818" bIns="45909"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9448187"/>
            <a:ext cx="2971800" cy="497363"/>
          </a:xfrm>
          <a:prstGeom prst="rect">
            <a:avLst/>
          </a:prstGeom>
        </p:spPr>
        <p:txBody>
          <a:bodyPr vert="horz" lIns="91818" tIns="45909" rIns="91818" bIns="45909" rtlCol="0" anchor="b"/>
          <a:lstStyle>
            <a:lvl1pPr algn="r">
              <a:defRPr sz="1200"/>
            </a:lvl1pPr>
          </a:lstStyle>
          <a:p>
            <a:fld id="{23429001-3814-490D-98B5-D4FF456E72EE}" type="slidenum">
              <a:rPr lang="zh-CN" altLang="en-US" smtClean="0"/>
              <a:t>‹#›</a:t>
            </a:fld>
            <a:endParaRPr lang="zh-CN" altLang="en-US"/>
          </a:p>
        </p:txBody>
      </p:sp>
    </p:spTree>
    <p:extLst>
      <p:ext uri="{BB962C8B-B14F-4D97-AF65-F5344CB8AC3E}">
        <p14:creationId xmlns:p14="http://schemas.microsoft.com/office/powerpoint/2010/main" val="12060568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3429001-3814-490D-98B5-D4FF456E72EE}" type="slidenum">
              <a:rPr lang="zh-CN" altLang="en-US" smtClean="0"/>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solidFill>
                  <a:prstClr val="black"/>
                </a:solidFill>
              </a:rPr>
              <a:pPr/>
              <a:t>16</a:t>
            </a:fld>
            <a:endParaRPr lang="zh-CN" altLang="en-US">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solidFill>
                  <a:prstClr val="black"/>
                </a:solidFill>
              </a:rPr>
              <a:pPr/>
              <a:t>18</a:t>
            </a:fld>
            <a:endParaRPr lang="zh-CN" altLang="en-US">
              <a:solidFill>
                <a:prstClr val="black"/>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19</a:t>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20</a:t>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21</a:t>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solidFill>
                  <a:prstClr val="black"/>
                </a:solidFill>
              </a:rPr>
              <a:pPr/>
              <a:t>22</a:t>
            </a:fld>
            <a:endParaRPr lang="zh-CN" altLang="en-US">
              <a:solidFill>
                <a:prstClr val="black"/>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solidFill>
                  <a:prstClr val="black"/>
                </a:solidFill>
              </a:rPr>
              <a:pPr/>
              <a:t>23</a:t>
            </a:fld>
            <a:endParaRPr lang="zh-CN" altLang="en-US">
              <a:solidFill>
                <a:prstClr val="black"/>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solidFill>
                  <a:prstClr val="black"/>
                </a:solidFill>
              </a:rPr>
              <a:pPr/>
              <a:t>24</a:t>
            </a:fld>
            <a:endParaRPr lang="zh-CN" altLang="en-US">
              <a:solidFill>
                <a:prstClr val="black"/>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solidFill>
                  <a:prstClr val="black"/>
                </a:solidFill>
              </a:rPr>
              <a:pPr/>
              <a:t>25</a:t>
            </a:fld>
            <a:endParaRPr lang="zh-CN" altLang="en-US">
              <a:solidFill>
                <a:prstClr val="black"/>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solidFill>
                  <a:prstClr val="black"/>
                </a:solidFill>
              </a:rPr>
              <a:pPr/>
              <a:t>26</a:t>
            </a:fld>
            <a:endParaRPr lang="zh-CN" alt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3429001-3814-490D-98B5-D4FF456E72EE}" type="slidenum">
              <a:rPr lang="zh-CN" altLang="en-US" smtClean="0"/>
              <a:t>2</a:t>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solidFill>
                  <a:prstClr val="black"/>
                </a:solidFill>
              </a:rPr>
              <a:pPr/>
              <a:t>27</a:t>
            </a:fld>
            <a:endParaRPr lang="zh-CN" altLang="en-US">
              <a:solidFill>
                <a:prstClr val="black"/>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solidFill>
                  <a:prstClr val="black"/>
                </a:solidFill>
              </a:rPr>
              <a:pPr/>
              <a:t>28</a:t>
            </a:fld>
            <a:endParaRPr lang="zh-CN" altLang="en-US">
              <a:solidFill>
                <a:prstClr val="black"/>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solidFill>
                  <a:prstClr val="black"/>
                </a:solidFill>
              </a:rPr>
              <a:pPr/>
              <a:t>29</a:t>
            </a:fld>
            <a:endParaRPr lang="zh-CN" altLang="en-US">
              <a:solidFill>
                <a:prstClr val="black"/>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31</a:t>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32</a:t>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33</a:t>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34</a:t>
            </a:fld>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35</a:t>
            </a:fld>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36</a:t>
            </a:fld>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37</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3429001-3814-490D-98B5-D4FF456E72EE}" type="slidenum">
              <a:rPr lang="zh-CN" altLang="en-US" smtClean="0"/>
              <a:t>3</a:t>
            </a:fld>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38</a:t>
            </a:fld>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39</a:t>
            </a:fld>
            <a:endParaRPr lang="zh-CN"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40</a:t>
            </a:fld>
            <a:endParaRPr lang="zh-CN"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41</a:t>
            </a:fld>
            <a:endParaRPr lang="zh-CN"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42</a:t>
            </a:fld>
            <a:endParaRPr lang="zh-CN"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43</a:t>
            </a:fld>
            <a:endParaRPr lang="zh-CN"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44</a:t>
            </a:fld>
            <a:endParaRPr lang="zh-CN"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45</a:t>
            </a:fld>
            <a:endParaRPr lang="zh-CN"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46</a:t>
            </a:fld>
            <a:endParaRPr lang="zh-CN"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47</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3429001-3814-490D-98B5-D4FF456E72EE}" type="slidenum">
              <a:rPr lang="zh-CN" altLang="en-US" smtClean="0"/>
              <a:t>4</a:t>
            </a:fld>
            <a:endParaRPr lang="zh-CN"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48</a:t>
            </a:fld>
            <a:endParaRPr lang="zh-CN"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49</a:t>
            </a:fld>
            <a:endParaRPr lang="zh-CN"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50</a:t>
            </a:fld>
            <a:endParaRPr lang="zh-CN"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51</a:t>
            </a:fld>
            <a:endParaRPr lang="zh-CN"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52</a:t>
            </a:fld>
            <a:endParaRPr lang="zh-CN"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53</a:t>
            </a:fld>
            <a:endParaRPr lang="zh-CN"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54</a:t>
            </a:fld>
            <a:endParaRPr lang="zh-CN"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55</a:t>
            </a:fld>
            <a:endParaRPr lang="zh-CN"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56</a:t>
            </a:fld>
            <a:endParaRPr lang="zh-CN"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57</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3429001-3814-490D-98B5-D4FF456E72EE}" type="slidenum">
              <a:rPr lang="zh-CN" altLang="en-US" smtClean="0"/>
              <a:t>5</a:t>
            </a:fld>
            <a:endParaRPr lang="zh-CN" alt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58</a:t>
            </a:fld>
            <a:endParaRPr lang="zh-CN"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59</a:t>
            </a:fld>
            <a:endParaRPr lang="zh-CN" alt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60</a:t>
            </a:fld>
            <a:endParaRPr lang="zh-CN" alt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61</a:t>
            </a:fld>
            <a:endParaRPr lang="zh-CN" alt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62</a:t>
            </a:fld>
            <a:endParaRPr lang="zh-CN" alt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63</a:t>
            </a:fld>
            <a:endParaRPr lang="zh-CN" alt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64</a:t>
            </a:fld>
            <a:endParaRPr lang="zh-CN" alt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65</a:t>
            </a:fld>
            <a:endParaRPr lang="zh-CN" alt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66</a:t>
            </a:fld>
            <a:endParaRPr lang="zh-CN" alt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67</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3429001-3814-490D-98B5-D4FF456E72EE}" type="slidenum">
              <a:rPr lang="zh-CN" altLang="en-US" smtClean="0"/>
              <a:t>6</a:t>
            </a:fld>
            <a:endParaRPr lang="zh-CN" alt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4B31000-9408-426B-B873-D4C066E48AF8}" type="slidenum">
              <a:rPr lang="zh-CN" altLang="en-US" smtClean="0"/>
              <a:t>68</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E38F04A-84B0-4E5D-A1A7-EE43D6EF2A66}" type="slidenum">
              <a:rPr lang="zh-CN" altLang="en-US" smtClean="0"/>
              <a:t>7</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solidFill>
                  <a:prstClr val="black"/>
                </a:solidFill>
              </a:rPr>
              <a:pPr/>
              <a:t>8</a:t>
            </a:fld>
            <a:endParaRPr lang="zh-CN" altLang="en-US">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9</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tags" Target="../tags/tag14.xml"/><Relationship Id="rId3" Type="http://schemas.openxmlformats.org/officeDocument/2006/relationships/tags" Target="../tags/tag9.xml"/><Relationship Id="rId7" Type="http://schemas.openxmlformats.org/officeDocument/2006/relationships/tags" Target="../tags/tag13.xml"/><Relationship Id="rId12" Type="http://schemas.openxmlformats.org/officeDocument/2006/relationships/slideMaster" Target="../slideMasters/slideMaster1.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tags" Target="../tags/tag12.xml"/><Relationship Id="rId11" Type="http://schemas.openxmlformats.org/officeDocument/2006/relationships/tags" Target="../tags/tag17.xml"/><Relationship Id="rId5" Type="http://schemas.openxmlformats.org/officeDocument/2006/relationships/tags" Target="../tags/tag11.xml"/><Relationship Id="rId10" Type="http://schemas.openxmlformats.org/officeDocument/2006/relationships/tags" Target="../tags/tag16.xml"/><Relationship Id="rId4" Type="http://schemas.openxmlformats.org/officeDocument/2006/relationships/tags" Target="../tags/tag10.xml"/><Relationship Id="rId9" Type="http://schemas.openxmlformats.org/officeDocument/2006/relationships/tags" Target="../tags/tag15.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tags" Target="../tags/tag62.xml"/><Relationship Id="rId5" Type="http://schemas.openxmlformats.org/officeDocument/2006/relationships/slideMaster" Target="../slideMasters/slideMaster1.xml"/><Relationship Id="rId4" Type="http://schemas.openxmlformats.org/officeDocument/2006/relationships/tags" Target="../tags/tag65.xml"/></Relationships>
</file>

<file path=ppt/slideLayouts/_rels/slideLayout11.xml.rels><?xml version="1.0" encoding="UTF-8" standalone="yes"?>
<Relationships xmlns="http://schemas.openxmlformats.org/package/2006/relationships"><Relationship Id="rId8" Type="http://schemas.openxmlformats.org/officeDocument/2006/relationships/tags" Target="../tags/tag73.xml"/><Relationship Id="rId3" Type="http://schemas.openxmlformats.org/officeDocument/2006/relationships/tags" Target="../tags/tag68.xml"/><Relationship Id="rId7" Type="http://schemas.openxmlformats.org/officeDocument/2006/relationships/tags" Target="../tags/tag72.xml"/><Relationship Id="rId12" Type="http://schemas.openxmlformats.org/officeDocument/2006/relationships/slideMaster" Target="../slideMasters/slideMaster1.xml"/><Relationship Id="rId2" Type="http://schemas.openxmlformats.org/officeDocument/2006/relationships/tags" Target="../tags/tag67.xml"/><Relationship Id="rId1" Type="http://schemas.openxmlformats.org/officeDocument/2006/relationships/tags" Target="../tags/tag66.xml"/><Relationship Id="rId6" Type="http://schemas.openxmlformats.org/officeDocument/2006/relationships/tags" Target="../tags/tag71.xml"/><Relationship Id="rId11" Type="http://schemas.openxmlformats.org/officeDocument/2006/relationships/tags" Target="../tags/tag76.xml"/><Relationship Id="rId5" Type="http://schemas.openxmlformats.org/officeDocument/2006/relationships/tags" Target="../tags/tag70.xml"/><Relationship Id="rId10" Type="http://schemas.openxmlformats.org/officeDocument/2006/relationships/tags" Target="../tags/tag75.xml"/><Relationship Id="rId4" Type="http://schemas.openxmlformats.org/officeDocument/2006/relationships/tags" Target="../tags/tag69.xml"/><Relationship Id="rId9" Type="http://schemas.openxmlformats.org/officeDocument/2006/relationships/tags" Target="../tags/tag74.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slideMaster" Target="../slideMasters/slideMaster1.xml"/><Relationship Id="rId5" Type="http://schemas.openxmlformats.org/officeDocument/2006/relationships/tags" Target="../tags/tag22.xml"/><Relationship Id="rId4" Type="http://schemas.openxmlformats.org/officeDocument/2006/relationships/tags" Target="../tags/tag21.xml"/></Relationships>
</file>

<file path=ppt/slideLayouts/_rels/slideLayout3.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25.xml"/><Relationship Id="rId7" Type="http://schemas.openxmlformats.org/officeDocument/2006/relationships/tags" Target="../tags/tag29.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tags" Target="../tags/tag28.xml"/><Relationship Id="rId5" Type="http://schemas.openxmlformats.org/officeDocument/2006/relationships/tags" Target="../tags/tag27.xml"/><Relationship Id="rId4" Type="http://schemas.openxmlformats.org/officeDocument/2006/relationships/tags" Target="../tags/tag26.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32.xml"/><Relationship Id="rId7" Type="http://schemas.openxmlformats.org/officeDocument/2006/relationships/slideMaster" Target="../slideMasters/slideMaster1.xml"/><Relationship Id="rId2" Type="http://schemas.openxmlformats.org/officeDocument/2006/relationships/tags" Target="../tags/tag31.xml"/><Relationship Id="rId1" Type="http://schemas.openxmlformats.org/officeDocument/2006/relationships/tags" Target="../tags/tag30.xml"/><Relationship Id="rId6" Type="http://schemas.openxmlformats.org/officeDocument/2006/relationships/tags" Target="../tags/tag35.xml"/><Relationship Id="rId5" Type="http://schemas.openxmlformats.org/officeDocument/2006/relationships/tags" Target="../tags/tag34.xml"/><Relationship Id="rId4" Type="http://schemas.openxmlformats.org/officeDocument/2006/relationships/tags" Target="../tags/tag33.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43.xml"/><Relationship Id="rId3" Type="http://schemas.openxmlformats.org/officeDocument/2006/relationships/tags" Target="../tags/tag38.xml"/><Relationship Id="rId7" Type="http://schemas.openxmlformats.org/officeDocument/2006/relationships/tags" Target="../tags/tag42.xml"/><Relationship Id="rId2" Type="http://schemas.openxmlformats.org/officeDocument/2006/relationships/tags" Target="../tags/tag37.xml"/><Relationship Id="rId1" Type="http://schemas.openxmlformats.org/officeDocument/2006/relationships/tags" Target="../tags/tag36.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tags" Target="../tags/tag44.xml"/><Relationship Id="rId5" Type="http://schemas.openxmlformats.org/officeDocument/2006/relationships/slideMaster" Target="../slideMasters/slideMaster1.xml"/><Relationship Id="rId4" Type="http://schemas.openxmlformats.org/officeDocument/2006/relationships/tags" Target="../tags/tag47.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tags" Target="../tags/tag48.xml"/><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53.xml"/><Relationship Id="rId7" Type="http://schemas.openxmlformats.org/officeDocument/2006/relationships/slideMaster" Target="../slideMasters/slideMaster1.xml"/><Relationship Id="rId2" Type="http://schemas.openxmlformats.org/officeDocument/2006/relationships/tags" Target="../tags/tag52.xml"/><Relationship Id="rId1" Type="http://schemas.openxmlformats.org/officeDocument/2006/relationships/tags" Target="../tags/tag51.xml"/><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59.xml"/><Relationship Id="rId2" Type="http://schemas.openxmlformats.org/officeDocument/2006/relationships/tags" Target="../tags/tag58.xml"/><Relationship Id="rId1" Type="http://schemas.openxmlformats.org/officeDocument/2006/relationships/tags" Target="../tags/tag57.xml"/><Relationship Id="rId6" Type="http://schemas.openxmlformats.org/officeDocument/2006/relationships/slideMaster" Target="../slideMasters/slideMaster1.xml"/><Relationship Id="rId5" Type="http://schemas.openxmlformats.org/officeDocument/2006/relationships/tags" Target="../tags/tag61.xml"/><Relationship Id="rId4" Type="http://schemas.openxmlformats.org/officeDocument/2006/relationships/tags" Target="../tags/tag60.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8" name="椭圆 7"/>
          <p:cNvSpPr/>
          <p:nvPr>
            <p:custDataLst>
              <p:tags r:id="rId1"/>
            </p:custDataLst>
          </p:nvPr>
        </p:nvSpPr>
        <p:spPr>
          <a:xfrm>
            <a:off x="3632597" y="3305356"/>
            <a:ext cx="192881" cy="19288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cs typeface="+mn-ea"/>
              <a:sym typeface="+mn-lt"/>
            </a:endParaRPr>
          </a:p>
        </p:txBody>
      </p:sp>
      <p:sp>
        <p:nvSpPr>
          <p:cNvPr id="9" name="椭圆 8"/>
          <p:cNvSpPr/>
          <p:nvPr>
            <p:custDataLst>
              <p:tags r:id="rId2"/>
            </p:custDataLst>
          </p:nvPr>
        </p:nvSpPr>
        <p:spPr>
          <a:xfrm>
            <a:off x="3972064" y="3305356"/>
            <a:ext cx="192881" cy="192881"/>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cs typeface="+mn-ea"/>
              <a:sym typeface="+mn-lt"/>
            </a:endParaRPr>
          </a:p>
        </p:txBody>
      </p:sp>
      <p:sp>
        <p:nvSpPr>
          <p:cNvPr id="10" name="椭圆 9"/>
          <p:cNvSpPr/>
          <p:nvPr>
            <p:custDataLst>
              <p:tags r:id="rId3"/>
            </p:custDataLst>
          </p:nvPr>
        </p:nvSpPr>
        <p:spPr>
          <a:xfrm>
            <a:off x="4311530" y="3305356"/>
            <a:ext cx="192881" cy="19288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cs typeface="+mn-ea"/>
              <a:sym typeface="+mn-lt"/>
            </a:endParaRPr>
          </a:p>
        </p:txBody>
      </p:sp>
      <p:sp>
        <p:nvSpPr>
          <p:cNvPr id="11" name="椭圆 10"/>
          <p:cNvSpPr/>
          <p:nvPr>
            <p:custDataLst>
              <p:tags r:id="rId4"/>
            </p:custDataLst>
          </p:nvPr>
        </p:nvSpPr>
        <p:spPr>
          <a:xfrm>
            <a:off x="4650997" y="3305356"/>
            <a:ext cx="192881" cy="192881"/>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cs typeface="+mn-ea"/>
              <a:sym typeface="+mn-lt"/>
            </a:endParaRPr>
          </a:p>
        </p:txBody>
      </p:sp>
      <p:sp>
        <p:nvSpPr>
          <p:cNvPr id="12" name="椭圆 11"/>
          <p:cNvSpPr/>
          <p:nvPr>
            <p:custDataLst>
              <p:tags r:id="rId5"/>
            </p:custDataLst>
          </p:nvPr>
        </p:nvSpPr>
        <p:spPr>
          <a:xfrm>
            <a:off x="4990463" y="3305356"/>
            <a:ext cx="192881" cy="19288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cs typeface="+mn-ea"/>
              <a:sym typeface="+mn-lt"/>
            </a:endParaRPr>
          </a:p>
        </p:txBody>
      </p:sp>
      <p:sp>
        <p:nvSpPr>
          <p:cNvPr id="13" name="椭圆 12"/>
          <p:cNvSpPr/>
          <p:nvPr>
            <p:custDataLst>
              <p:tags r:id="rId6"/>
            </p:custDataLst>
          </p:nvPr>
        </p:nvSpPr>
        <p:spPr>
          <a:xfrm>
            <a:off x="5329931" y="3305356"/>
            <a:ext cx="192881" cy="192881"/>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cs typeface="+mn-ea"/>
              <a:sym typeface="+mn-lt"/>
            </a:endParaRPr>
          </a:p>
        </p:txBody>
      </p:sp>
      <p:sp>
        <p:nvSpPr>
          <p:cNvPr id="2" name="标题 1"/>
          <p:cNvSpPr>
            <a:spLocks noGrp="1"/>
          </p:cNvSpPr>
          <p:nvPr>
            <p:ph type="ctrTitle" hasCustomPrompt="1"/>
            <p:custDataLst>
              <p:tags r:id="rId7"/>
            </p:custDataLst>
          </p:nvPr>
        </p:nvSpPr>
        <p:spPr>
          <a:xfrm>
            <a:off x="1143000" y="1640455"/>
            <a:ext cx="6858000" cy="947897"/>
          </a:xfrm>
          <a:prstGeom prst="rect">
            <a:avLst/>
          </a:prstGeom>
        </p:spPr>
        <p:txBody>
          <a:bodyPr anchor="b" anchorCtr="0">
            <a:normAutofit/>
          </a:bodyPr>
          <a:lstStyle>
            <a:lvl1pPr algn="ctr">
              <a:defRPr sz="5400" b="0">
                <a:solidFill>
                  <a:schemeClr val="accent1"/>
                </a:solidFill>
              </a:defRPr>
            </a:lvl1pPr>
          </a:lstStyle>
          <a:p>
            <a:r>
              <a:rPr lang="zh-CN" altLang="en-US" dirty="0"/>
              <a:t>单击此处编辑标题</a:t>
            </a:r>
          </a:p>
        </p:txBody>
      </p:sp>
      <p:sp>
        <p:nvSpPr>
          <p:cNvPr id="3" name="副标题 2"/>
          <p:cNvSpPr>
            <a:spLocks noGrp="1"/>
          </p:cNvSpPr>
          <p:nvPr>
            <p:ph type="subTitle" idx="1"/>
            <p:custDataLst>
              <p:tags r:id="rId8"/>
            </p:custDataLst>
          </p:nvPr>
        </p:nvSpPr>
        <p:spPr>
          <a:xfrm>
            <a:off x="1143000" y="2652305"/>
            <a:ext cx="6858000" cy="359228"/>
          </a:xfrm>
          <a:prstGeom prst="rect">
            <a:avLst/>
          </a:prstGeom>
        </p:spPr>
        <p:txBody>
          <a:bodyPr anchor="t" anchorCtr="0">
            <a:normAutofit/>
          </a:bodyPr>
          <a:lstStyle>
            <a:lvl1pPr marL="0" indent="0" algn="ctr">
              <a:buNone/>
              <a:defRPr sz="1350">
                <a:solidFill>
                  <a:schemeClr val="tx1">
                    <a:lumMod val="65000"/>
                    <a:lumOff val="35000"/>
                  </a:schemeClr>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dirty="0"/>
              <a:t>单击此处编辑母版副标题样式</a:t>
            </a:r>
          </a:p>
        </p:txBody>
      </p:sp>
      <p:sp>
        <p:nvSpPr>
          <p:cNvPr id="4" name="日期占位符 3"/>
          <p:cNvSpPr>
            <a:spLocks noGrp="1"/>
          </p:cNvSpPr>
          <p:nvPr>
            <p:ph type="dt" sz="half" idx="10"/>
            <p:custDataLst>
              <p:tags r:id="rId9"/>
            </p:custDataLst>
          </p:nvPr>
        </p:nvSpPr>
        <p:spPr>
          <a:xfrm>
            <a:off x="628650" y="4767263"/>
            <a:ext cx="2057400" cy="273844"/>
          </a:xfrm>
          <a:prstGeom prst="rect">
            <a:avLst/>
          </a:prstGeom>
        </p:spPr>
        <p:txBody>
          <a:bodyPr/>
          <a:lstStyle/>
          <a:p>
            <a:fld id="{D997B5FA-0921-464F-AAE1-844C04324D75}" type="datetimeFigureOut">
              <a:rPr lang="zh-CN" altLang="en-US" smtClean="0"/>
              <a:t>2021-03-30</a:t>
            </a:fld>
            <a:endParaRPr lang="zh-CN" altLang="en-US" dirty="0"/>
          </a:p>
        </p:txBody>
      </p:sp>
      <p:sp>
        <p:nvSpPr>
          <p:cNvPr id="5" name="页脚占位符 4"/>
          <p:cNvSpPr>
            <a:spLocks noGrp="1"/>
          </p:cNvSpPr>
          <p:nvPr>
            <p:ph type="ftr" sz="quarter" idx="11"/>
            <p:custDataLst>
              <p:tags r:id="rId10"/>
            </p:custDataLst>
          </p:nvPr>
        </p:nvSpPr>
        <p:spPr>
          <a:xfrm>
            <a:off x="3028950" y="4767263"/>
            <a:ext cx="3086100" cy="273844"/>
          </a:xfrm>
          <a:prstGeom prst="rect">
            <a:avLst/>
          </a:prstGeom>
        </p:spPr>
        <p:txBody>
          <a:bodyPr/>
          <a:lstStyle/>
          <a:p>
            <a:endParaRPr lang="zh-CN" altLang="en-US"/>
          </a:p>
        </p:txBody>
      </p:sp>
      <p:sp>
        <p:nvSpPr>
          <p:cNvPr id="6" name="灯片编号占位符 5"/>
          <p:cNvSpPr>
            <a:spLocks noGrp="1"/>
          </p:cNvSpPr>
          <p:nvPr>
            <p:ph type="sldNum" sz="quarter" idx="12"/>
            <p:custDataLst>
              <p:tags r:id="rId11"/>
            </p:custDataLst>
          </p:nvPr>
        </p:nvSpPr>
        <p:spPr>
          <a:xfrm>
            <a:off x="6457950" y="4767263"/>
            <a:ext cx="2057400" cy="273844"/>
          </a:xfrm>
          <a:prstGeom prst="rect">
            <a:avLst/>
          </a:prstGeom>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a:xfrm>
            <a:off x="628650" y="4767263"/>
            <a:ext cx="2057400" cy="273844"/>
          </a:xfrm>
          <a:prstGeom prst="rect">
            <a:avLst/>
          </a:prstGeom>
        </p:spPr>
        <p:txBody>
          <a:bodyPr/>
          <a:lstStyle/>
          <a:p>
            <a:fld id="{760FBDFE-C587-4B4C-A407-44438C67B59E}" type="datetimeFigureOut">
              <a:rPr lang="zh-CN" altLang="en-US" smtClean="0"/>
              <a:t>2021-03-30</a:t>
            </a:fld>
            <a:endParaRPr lang="zh-CN" altLang="en-US"/>
          </a:p>
        </p:txBody>
      </p:sp>
      <p:sp>
        <p:nvSpPr>
          <p:cNvPr id="4" name="页脚占位符 3"/>
          <p:cNvSpPr>
            <a:spLocks noGrp="1"/>
          </p:cNvSpPr>
          <p:nvPr>
            <p:ph type="ftr" sz="quarter" idx="11"/>
            <p:custDataLst>
              <p:tags r:id="rId2"/>
            </p:custDataLst>
          </p:nvPr>
        </p:nvSpPr>
        <p:spPr>
          <a:xfrm>
            <a:off x="3028950" y="4767263"/>
            <a:ext cx="3086100" cy="273844"/>
          </a:xfrm>
          <a:prstGeom prst="rect">
            <a:avLst/>
          </a:prstGeom>
        </p:spPr>
        <p:txBody>
          <a:bodyPr/>
          <a:lstStyle/>
          <a:p>
            <a:endParaRPr lang="zh-CN" altLang="en-US"/>
          </a:p>
        </p:txBody>
      </p:sp>
      <p:sp>
        <p:nvSpPr>
          <p:cNvPr id="5" name="灯片编号占位符 4"/>
          <p:cNvSpPr>
            <a:spLocks noGrp="1"/>
          </p:cNvSpPr>
          <p:nvPr>
            <p:ph type="sldNum" sz="quarter" idx="12"/>
            <p:custDataLst>
              <p:tags r:id="rId3"/>
            </p:custDataLst>
          </p:nvPr>
        </p:nvSpPr>
        <p:spPr>
          <a:xfrm>
            <a:off x="6457950" y="4767263"/>
            <a:ext cx="2057400" cy="273844"/>
          </a:xfrm>
          <a:prstGeom prst="rect">
            <a:avLst/>
          </a:prstGeom>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628650" y="413657"/>
            <a:ext cx="7886700" cy="4169228"/>
          </a:xfrm>
          <a:prstGeom prst="rect">
            <a:avLst/>
          </a:prstGeo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7" name="椭圆 6"/>
          <p:cNvSpPr/>
          <p:nvPr>
            <p:custDataLst>
              <p:tags r:id="rId1"/>
            </p:custDataLst>
          </p:nvPr>
        </p:nvSpPr>
        <p:spPr>
          <a:xfrm>
            <a:off x="3632597" y="3201611"/>
            <a:ext cx="192881" cy="19288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cs typeface="+mn-ea"/>
              <a:sym typeface="+mn-lt"/>
            </a:endParaRPr>
          </a:p>
        </p:txBody>
      </p:sp>
      <p:sp>
        <p:nvSpPr>
          <p:cNvPr id="8" name="椭圆 7"/>
          <p:cNvSpPr/>
          <p:nvPr>
            <p:custDataLst>
              <p:tags r:id="rId2"/>
            </p:custDataLst>
          </p:nvPr>
        </p:nvSpPr>
        <p:spPr>
          <a:xfrm>
            <a:off x="3972064" y="3201611"/>
            <a:ext cx="192881" cy="192881"/>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cs typeface="+mn-ea"/>
              <a:sym typeface="+mn-lt"/>
            </a:endParaRPr>
          </a:p>
        </p:txBody>
      </p:sp>
      <p:sp>
        <p:nvSpPr>
          <p:cNvPr id="9" name="椭圆 8"/>
          <p:cNvSpPr/>
          <p:nvPr>
            <p:custDataLst>
              <p:tags r:id="rId3"/>
            </p:custDataLst>
          </p:nvPr>
        </p:nvSpPr>
        <p:spPr>
          <a:xfrm>
            <a:off x="4311530" y="3201611"/>
            <a:ext cx="192881" cy="19288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cs typeface="+mn-ea"/>
              <a:sym typeface="+mn-lt"/>
            </a:endParaRPr>
          </a:p>
        </p:txBody>
      </p:sp>
      <p:sp>
        <p:nvSpPr>
          <p:cNvPr id="10" name="椭圆 9"/>
          <p:cNvSpPr/>
          <p:nvPr>
            <p:custDataLst>
              <p:tags r:id="rId4"/>
            </p:custDataLst>
          </p:nvPr>
        </p:nvSpPr>
        <p:spPr>
          <a:xfrm>
            <a:off x="4650997" y="3201611"/>
            <a:ext cx="192881" cy="192881"/>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cs typeface="+mn-ea"/>
              <a:sym typeface="+mn-lt"/>
            </a:endParaRPr>
          </a:p>
        </p:txBody>
      </p:sp>
      <p:sp>
        <p:nvSpPr>
          <p:cNvPr id="11" name="椭圆 10"/>
          <p:cNvSpPr/>
          <p:nvPr>
            <p:custDataLst>
              <p:tags r:id="rId5"/>
            </p:custDataLst>
          </p:nvPr>
        </p:nvSpPr>
        <p:spPr>
          <a:xfrm>
            <a:off x="4990463" y="3201611"/>
            <a:ext cx="192881" cy="19288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cs typeface="+mn-ea"/>
              <a:sym typeface="+mn-lt"/>
            </a:endParaRPr>
          </a:p>
        </p:txBody>
      </p:sp>
      <p:sp>
        <p:nvSpPr>
          <p:cNvPr id="12" name="椭圆 11"/>
          <p:cNvSpPr/>
          <p:nvPr>
            <p:custDataLst>
              <p:tags r:id="rId6"/>
            </p:custDataLst>
          </p:nvPr>
        </p:nvSpPr>
        <p:spPr>
          <a:xfrm>
            <a:off x="5329931" y="3201611"/>
            <a:ext cx="192881" cy="192881"/>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cs typeface="+mn-ea"/>
              <a:sym typeface="+mn-lt"/>
            </a:endParaRPr>
          </a:p>
        </p:txBody>
      </p:sp>
      <p:sp>
        <p:nvSpPr>
          <p:cNvPr id="2" name="标题 1"/>
          <p:cNvSpPr>
            <a:spLocks noGrp="1"/>
          </p:cNvSpPr>
          <p:nvPr>
            <p:ph type="title" hasCustomPrompt="1"/>
            <p:custDataLst>
              <p:tags r:id="rId7"/>
            </p:custDataLst>
          </p:nvPr>
        </p:nvSpPr>
        <p:spPr>
          <a:xfrm>
            <a:off x="519113" y="1250225"/>
            <a:ext cx="8105775" cy="1285874"/>
          </a:xfrm>
          <a:prstGeom prst="rect">
            <a:avLst/>
          </a:prstGeom>
        </p:spPr>
        <p:txBody>
          <a:bodyPr anchor="b" anchorCtr="0">
            <a:normAutofit/>
          </a:bodyPr>
          <a:lstStyle>
            <a:lvl1pPr algn="ctr">
              <a:defRPr sz="6000" b="0">
                <a:solidFill>
                  <a:schemeClr val="tx1">
                    <a:lumMod val="75000"/>
                    <a:lumOff val="25000"/>
                  </a:schemeClr>
                </a:solidFill>
              </a:defRPr>
            </a:lvl1pPr>
          </a:lstStyle>
          <a:p>
            <a:r>
              <a:rPr lang="zh-CN" altLang="en-US" dirty="0"/>
              <a:t>单击此处编辑标题</a:t>
            </a:r>
          </a:p>
        </p:txBody>
      </p:sp>
      <p:sp>
        <p:nvSpPr>
          <p:cNvPr id="3" name="日期占位符 2"/>
          <p:cNvSpPr>
            <a:spLocks noGrp="1"/>
          </p:cNvSpPr>
          <p:nvPr>
            <p:ph type="dt" sz="half" idx="10"/>
            <p:custDataLst>
              <p:tags r:id="rId8"/>
            </p:custDataLst>
          </p:nvPr>
        </p:nvSpPr>
        <p:spPr>
          <a:xfrm>
            <a:off x="628650" y="4767263"/>
            <a:ext cx="2057400" cy="273844"/>
          </a:xfrm>
          <a:prstGeom prst="rect">
            <a:avLst/>
          </a:prstGeom>
        </p:spPr>
        <p:txBody>
          <a:bodyPr/>
          <a:lstStyle/>
          <a:p>
            <a:fld id="{760FBDFE-C587-4B4C-A407-44438C67B59E}" type="datetimeFigureOut">
              <a:rPr lang="zh-CN" altLang="en-US" smtClean="0"/>
              <a:t>2021-03-30</a:t>
            </a:fld>
            <a:endParaRPr lang="zh-CN" altLang="en-US"/>
          </a:p>
        </p:txBody>
      </p:sp>
      <p:sp>
        <p:nvSpPr>
          <p:cNvPr id="4" name="页脚占位符 3"/>
          <p:cNvSpPr>
            <a:spLocks noGrp="1"/>
          </p:cNvSpPr>
          <p:nvPr>
            <p:ph type="ftr" sz="quarter" idx="11"/>
            <p:custDataLst>
              <p:tags r:id="rId9"/>
            </p:custDataLst>
          </p:nvPr>
        </p:nvSpPr>
        <p:spPr>
          <a:xfrm>
            <a:off x="3028950" y="4767263"/>
            <a:ext cx="3086100" cy="273844"/>
          </a:xfrm>
          <a:prstGeom prst="rect">
            <a:avLst/>
          </a:prstGeom>
        </p:spPr>
        <p:txBody>
          <a:bodyPr/>
          <a:lstStyle/>
          <a:p>
            <a:endParaRPr lang="zh-CN" altLang="en-US"/>
          </a:p>
        </p:txBody>
      </p:sp>
      <p:sp>
        <p:nvSpPr>
          <p:cNvPr id="5" name="灯片编号占位符 4"/>
          <p:cNvSpPr>
            <a:spLocks noGrp="1"/>
          </p:cNvSpPr>
          <p:nvPr>
            <p:ph type="sldNum" sz="quarter" idx="12"/>
            <p:custDataLst>
              <p:tags r:id="rId10"/>
            </p:custDataLst>
          </p:nvPr>
        </p:nvSpPr>
        <p:spPr>
          <a:xfrm>
            <a:off x="6457950" y="4767263"/>
            <a:ext cx="2057400" cy="273844"/>
          </a:xfrm>
          <a:prstGeom prst="rect">
            <a:avLst/>
          </a:prstGeom>
        </p:spPr>
        <p:txBody>
          <a:bodyPr/>
          <a:lstStyle/>
          <a:p>
            <a:fld id="{49AE70B2-8BF9-45C0-BB95-33D1B9D3A854}" type="slidenum">
              <a:rPr lang="zh-CN" altLang="en-US" smtClean="0"/>
              <a:t>‹#›</a:t>
            </a:fld>
            <a:endParaRPr lang="zh-CN" altLang="en-US"/>
          </a:p>
        </p:txBody>
      </p:sp>
      <p:sp>
        <p:nvSpPr>
          <p:cNvPr id="16" name="文本占位符 15"/>
          <p:cNvSpPr>
            <a:spLocks noGrp="1"/>
          </p:cNvSpPr>
          <p:nvPr>
            <p:ph type="body" sz="quarter" idx="13" hasCustomPrompt="1"/>
            <p:custDataLst>
              <p:tags r:id="rId11"/>
            </p:custDataLst>
          </p:nvPr>
        </p:nvSpPr>
        <p:spPr>
          <a:xfrm>
            <a:off x="519113" y="2566850"/>
            <a:ext cx="8105775" cy="574768"/>
          </a:xfrm>
        </p:spPr>
        <p:txBody>
          <a:bodyPr>
            <a:normAutofit/>
          </a:bodyPr>
          <a:lstStyle>
            <a:lvl1pPr marL="0" indent="0" algn="ctr">
              <a:buFontTx/>
              <a:buNone/>
              <a:defRPr sz="21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zh-CN" altLang="en-US" dirty="0"/>
              <a:t>单击此处编辑文本</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28650" y="273844"/>
            <a:ext cx="7886700" cy="994172"/>
          </a:xfrm>
          <a:prstGeom prst="rect">
            <a:avLst/>
          </a:prstGeom>
        </p:spPr>
        <p:txBody>
          <a:bodyPr anchor="ctr" anchorCtr="0">
            <a:normAutofit/>
          </a:bodyPr>
          <a:lstStyle>
            <a:lvl1pPr>
              <a:defRPr sz="3000"/>
            </a:lvl1pPr>
          </a:lstStyle>
          <a:p>
            <a:r>
              <a:rPr lang="zh-CN" altLang="en-US" dirty="0"/>
              <a:t>单击此处编辑母版标题样式</a:t>
            </a:r>
          </a:p>
        </p:txBody>
      </p:sp>
      <p:sp>
        <p:nvSpPr>
          <p:cNvPr id="3" name="内容占位符 2"/>
          <p:cNvSpPr>
            <a:spLocks noGrp="1"/>
          </p:cNvSpPr>
          <p:nvPr>
            <p:ph idx="1"/>
            <p:custDataLst>
              <p:tags r:id="rId2"/>
            </p:custDataLst>
          </p:nvPr>
        </p:nvSpPr>
        <p:spPr>
          <a:xfrm>
            <a:off x="628650" y="1369219"/>
            <a:ext cx="7886700" cy="3263504"/>
          </a:xfrm>
          <a:prstGeom prst="rect">
            <a:avLst/>
          </a:prstGeom>
        </p:spPr>
        <p:txBody>
          <a:bodyPr/>
          <a:lstStyle>
            <a:lvl1pPr>
              <a:defRPr sz="1800"/>
            </a:lvl1pPr>
            <a:lvl2pPr>
              <a:defRPr sz="1500"/>
            </a:lvl2pPr>
            <a:lvl3pPr>
              <a:defRPr sz="1350"/>
            </a:lvl3pPr>
            <a:lvl4pPr>
              <a:defRPr sz="1350"/>
            </a:lvl4pPr>
            <a:lvl5pPr>
              <a:defRPr sz="135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custDataLst>
              <p:tags r:id="rId3"/>
            </p:custDataLst>
          </p:nvPr>
        </p:nvSpPr>
        <p:spPr>
          <a:xfrm>
            <a:off x="628650" y="4767263"/>
            <a:ext cx="2057400" cy="273844"/>
          </a:xfrm>
          <a:prstGeom prst="rect">
            <a:avLst/>
          </a:prstGeom>
        </p:spPr>
        <p:txBody>
          <a:bodyPr/>
          <a:lstStyle/>
          <a:p>
            <a:fld id="{760FBDFE-C587-4B4C-A407-44438C67B59E}" type="datetimeFigureOut">
              <a:rPr lang="zh-CN" altLang="en-US" smtClean="0"/>
              <a:t>2021-03-30</a:t>
            </a:fld>
            <a:endParaRPr lang="zh-CN" altLang="en-US" dirty="0"/>
          </a:p>
        </p:txBody>
      </p:sp>
      <p:sp>
        <p:nvSpPr>
          <p:cNvPr id="5" name="页脚占位符 4"/>
          <p:cNvSpPr>
            <a:spLocks noGrp="1"/>
          </p:cNvSpPr>
          <p:nvPr>
            <p:ph type="ftr" sz="quarter" idx="11"/>
            <p:custDataLst>
              <p:tags r:id="rId4"/>
            </p:custDataLst>
          </p:nvPr>
        </p:nvSpPr>
        <p:spPr>
          <a:xfrm>
            <a:off x="3028950" y="4767263"/>
            <a:ext cx="3086100" cy="273844"/>
          </a:xfrm>
          <a:prstGeom prst="rect">
            <a:avLst/>
          </a:prstGeom>
        </p:spPr>
        <p:txBody>
          <a:bodyPr/>
          <a:lstStyle/>
          <a:p>
            <a:endParaRPr lang="zh-CN" altLang="en-US" dirty="0"/>
          </a:p>
        </p:txBody>
      </p:sp>
      <p:sp>
        <p:nvSpPr>
          <p:cNvPr id="6" name="灯片编号占位符 5"/>
          <p:cNvSpPr>
            <a:spLocks noGrp="1"/>
          </p:cNvSpPr>
          <p:nvPr>
            <p:ph type="sldNum" sz="quarter" idx="12"/>
            <p:custDataLst>
              <p:tags r:id="rId5"/>
            </p:custDataLst>
          </p:nvPr>
        </p:nvSpPr>
        <p:spPr>
          <a:xfrm>
            <a:off x="6457950" y="4767263"/>
            <a:ext cx="2057400" cy="273844"/>
          </a:xfrm>
          <a:prstGeom prst="rect">
            <a:avLst/>
          </a:prstGeom>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7" name="椭圆 6"/>
          <p:cNvSpPr/>
          <p:nvPr>
            <p:custDataLst>
              <p:tags r:id="rId1"/>
            </p:custDataLst>
          </p:nvPr>
        </p:nvSpPr>
        <p:spPr>
          <a:xfrm>
            <a:off x="1211580" y="1543050"/>
            <a:ext cx="1840230" cy="1840230"/>
          </a:xfrm>
          <a:prstGeom prst="ellipse">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cs typeface="+mn-ea"/>
              <a:sym typeface="+mn-lt"/>
            </a:endParaRPr>
          </a:p>
        </p:txBody>
      </p:sp>
      <p:sp>
        <p:nvSpPr>
          <p:cNvPr id="8" name="椭圆 7"/>
          <p:cNvSpPr/>
          <p:nvPr>
            <p:custDataLst>
              <p:tags r:id="rId2"/>
            </p:custDataLst>
          </p:nvPr>
        </p:nvSpPr>
        <p:spPr>
          <a:xfrm>
            <a:off x="2457371" y="2788841"/>
            <a:ext cx="594439" cy="594439"/>
          </a:xfrm>
          <a:prstGeom prst="ellipse">
            <a:avLst/>
          </a:prstGeom>
          <a:solidFill>
            <a:schemeClr val="accent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cs typeface="+mn-ea"/>
              <a:sym typeface="+mn-lt"/>
            </a:endParaRPr>
          </a:p>
        </p:txBody>
      </p:sp>
      <p:sp>
        <p:nvSpPr>
          <p:cNvPr id="2" name="标题 1"/>
          <p:cNvSpPr>
            <a:spLocks noGrp="1"/>
          </p:cNvSpPr>
          <p:nvPr>
            <p:ph type="title" hasCustomPrompt="1"/>
            <p:custDataLst>
              <p:tags r:id="rId3"/>
            </p:custDataLst>
          </p:nvPr>
        </p:nvSpPr>
        <p:spPr>
          <a:xfrm>
            <a:off x="3569562" y="1763486"/>
            <a:ext cx="4477158" cy="776628"/>
          </a:xfrm>
          <a:prstGeom prst="rect">
            <a:avLst/>
          </a:prstGeom>
        </p:spPr>
        <p:txBody>
          <a:bodyPr anchor="b">
            <a:normAutofit/>
          </a:bodyPr>
          <a:lstStyle>
            <a:lvl1pPr algn="l">
              <a:defRPr sz="2400"/>
            </a:lvl1pPr>
          </a:lstStyle>
          <a:p>
            <a:r>
              <a:rPr lang="zh-CN" altLang="en-US" dirty="0"/>
              <a:t>单击此处编辑标题</a:t>
            </a:r>
          </a:p>
        </p:txBody>
      </p:sp>
      <p:sp>
        <p:nvSpPr>
          <p:cNvPr id="3" name="文本占位符 2"/>
          <p:cNvSpPr>
            <a:spLocks noGrp="1"/>
          </p:cNvSpPr>
          <p:nvPr>
            <p:ph type="body" idx="1"/>
            <p:custDataLst>
              <p:tags r:id="rId4"/>
            </p:custDataLst>
          </p:nvPr>
        </p:nvSpPr>
        <p:spPr>
          <a:xfrm>
            <a:off x="3569562" y="2573543"/>
            <a:ext cx="4477158" cy="652983"/>
          </a:xfrm>
          <a:prstGeom prst="rect">
            <a:avLst/>
          </a:prstGeom>
        </p:spPr>
        <p:txBody>
          <a:bodyPr>
            <a:normAutofit/>
          </a:bodyPr>
          <a:lstStyle>
            <a:lvl1pPr marL="0" indent="0" algn="l">
              <a:buNone/>
              <a:defRPr sz="135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dirty="0"/>
              <a:t>单击此处编辑母版文本样式</a:t>
            </a:r>
          </a:p>
        </p:txBody>
      </p:sp>
      <p:sp>
        <p:nvSpPr>
          <p:cNvPr id="4" name="日期占位符 3"/>
          <p:cNvSpPr>
            <a:spLocks noGrp="1"/>
          </p:cNvSpPr>
          <p:nvPr>
            <p:ph type="dt" sz="half" idx="10"/>
            <p:custDataLst>
              <p:tags r:id="rId5"/>
            </p:custDataLst>
          </p:nvPr>
        </p:nvSpPr>
        <p:spPr>
          <a:xfrm>
            <a:off x="628650" y="4767263"/>
            <a:ext cx="2057400" cy="273844"/>
          </a:xfrm>
          <a:prstGeom prst="rect">
            <a:avLst/>
          </a:prstGeom>
        </p:spPr>
        <p:txBody>
          <a:bodyPr/>
          <a:lstStyle/>
          <a:p>
            <a:fld id="{760FBDFE-C587-4B4C-A407-44438C67B59E}" type="datetimeFigureOut">
              <a:rPr lang="zh-CN" altLang="en-US" smtClean="0"/>
              <a:t>2021-03-30</a:t>
            </a:fld>
            <a:endParaRPr lang="zh-CN" altLang="en-US"/>
          </a:p>
        </p:txBody>
      </p:sp>
      <p:sp>
        <p:nvSpPr>
          <p:cNvPr id="5" name="页脚占位符 4"/>
          <p:cNvSpPr>
            <a:spLocks noGrp="1"/>
          </p:cNvSpPr>
          <p:nvPr>
            <p:ph type="ftr" sz="quarter" idx="11"/>
            <p:custDataLst>
              <p:tags r:id="rId6"/>
            </p:custDataLst>
          </p:nvPr>
        </p:nvSpPr>
        <p:spPr>
          <a:xfrm>
            <a:off x="3028950" y="4767263"/>
            <a:ext cx="3086100" cy="273844"/>
          </a:xfrm>
          <a:prstGeom prst="rect">
            <a:avLst/>
          </a:prstGeom>
        </p:spPr>
        <p:txBody>
          <a:bodyPr/>
          <a:lstStyle/>
          <a:p>
            <a:endParaRPr lang="zh-CN" altLang="en-US"/>
          </a:p>
        </p:txBody>
      </p:sp>
      <p:sp>
        <p:nvSpPr>
          <p:cNvPr id="6" name="灯片编号占位符 5"/>
          <p:cNvSpPr>
            <a:spLocks noGrp="1"/>
          </p:cNvSpPr>
          <p:nvPr>
            <p:ph type="sldNum" sz="quarter" idx="12"/>
            <p:custDataLst>
              <p:tags r:id="rId7"/>
            </p:custDataLst>
          </p:nvPr>
        </p:nvSpPr>
        <p:spPr>
          <a:xfrm>
            <a:off x="6457950" y="4767263"/>
            <a:ext cx="2057400" cy="273844"/>
          </a:xfrm>
          <a:prstGeom prst="rect">
            <a:avLst/>
          </a:prstGeom>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28650" y="273844"/>
            <a:ext cx="7886700" cy="994172"/>
          </a:xfrm>
          <a:prstGeom prst="rect">
            <a:avLst/>
          </a:prstGeom>
        </p:spPr>
        <p:txBody>
          <a:bodyPr anchor="ctr" anchorCtr="0">
            <a:normAutofit/>
          </a:bodyPr>
          <a:lstStyle>
            <a:lvl1pPr>
              <a:defRPr sz="3000"/>
            </a:lvl1pPr>
          </a:lstStyle>
          <a:p>
            <a:r>
              <a:rPr lang="zh-CN" altLang="en-US" dirty="0"/>
              <a:t>单击此处编辑母版标题样式</a:t>
            </a:r>
          </a:p>
        </p:txBody>
      </p:sp>
      <p:sp>
        <p:nvSpPr>
          <p:cNvPr id="3" name="内容占位符 2"/>
          <p:cNvSpPr>
            <a:spLocks noGrp="1"/>
          </p:cNvSpPr>
          <p:nvPr>
            <p:ph sz="half" idx="1"/>
            <p:custDataLst>
              <p:tags r:id="rId2"/>
            </p:custDataLst>
          </p:nvPr>
        </p:nvSpPr>
        <p:spPr>
          <a:xfrm>
            <a:off x="628650" y="1369219"/>
            <a:ext cx="3886200" cy="3263504"/>
          </a:xfrm>
          <a:prstGeom prst="rect">
            <a:avLst/>
          </a:prstGeo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内容占位符 3"/>
          <p:cNvSpPr>
            <a:spLocks noGrp="1"/>
          </p:cNvSpPr>
          <p:nvPr>
            <p:ph sz="half" idx="2"/>
            <p:custDataLst>
              <p:tags r:id="rId3"/>
            </p:custDataLst>
          </p:nvPr>
        </p:nvSpPr>
        <p:spPr>
          <a:xfrm>
            <a:off x="4629150" y="1369219"/>
            <a:ext cx="3886200" cy="3263504"/>
          </a:xfrm>
          <a:prstGeom prst="rect">
            <a:avLst/>
          </a:prstGeo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custDataLst>
              <p:tags r:id="rId4"/>
            </p:custDataLst>
          </p:nvPr>
        </p:nvSpPr>
        <p:spPr>
          <a:xfrm>
            <a:off x="628650" y="4767263"/>
            <a:ext cx="2057400" cy="273844"/>
          </a:xfrm>
          <a:prstGeom prst="rect">
            <a:avLst/>
          </a:prstGeom>
        </p:spPr>
        <p:txBody>
          <a:bodyPr/>
          <a:lstStyle/>
          <a:p>
            <a:fld id="{760FBDFE-C587-4B4C-A407-44438C67B59E}" type="datetimeFigureOut">
              <a:rPr lang="zh-CN" altLang="en-US" smtClean="0"/>
              <a:t>2021-03-30</a:t>
            </a:fld>
            <a:endParaRPr lang="zh-CN" altLang="en-US"/>
          </a:p>
        </p:txBody>
      </p:sp>
      <p:sp>
        <p:nvSpPr>
          <p:cNvPr id="6" name="页脚占位符 5"/>
          <p:cNvSpPr>
            <a:spLocks noGrp="1"/>
          </p:cNvSpPr>
          <p:nvPr>
            <p:ph type="ftr" sz="quarter" idx="11"/>
            <p:custDataLst>
              <p:tags r:id="rId5"/>
            </p:custDataLst>
          </p:nvPr>
        </p:nvSpPr>
        <p:spPr>
          <a:xfrm>
            <a:off x="3028950" y="4767263"/>
            <a:ext cx="3086100" cy="273844"/>
          </a:xfrm>
          <a:prstGeom prst="rect">
            <a:avLst/>
          </a:prstGeom>
        </p:spPr>
        <p:txBody>
          <a:bodyPr/>
          <a:lstStyle/>
          <a:p>
            <a:endParaRPr lang="zh-CN" altLang="en-US"/>
          </a:p>
        </p:txBody>
      </p:sp>
      <p:sp>
        <p:nvSpPr>
          <p:cNvPr id="7" name="灯片编号占位符 6"/>
          <p:cNvSpPr>
            <a:spLocks noGrp="1"/>
          </p:cNvSpPr>
          <p:nvPr>
            <p:ph type="sldNum" sz="quarter" idx="12"/>
            <p:custDataLst>
              <p:tags r:id="rId6"/>
            </p:custDataLst>
          </p:nvPr>
        </p:nvSpPr>
        <p:spPr>
          <a:xfrm>
            <a:off x="6457950" y="4767263"/>
            <a:ext cx="2057400" cy="273844"/>
          </a:xfrm>
          <a:prstGeom prst="rect">
            <a:avLst/>
          </a:prstGeom>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29841" y="273844"/>
            <a:ext cx="7886700" cy="994172"/>
          </a:xfrm>
          <a:prstGeom prst="rect">
            <a:avLst/>
          </a:prstGeom>
        </p:spPr>
        <p:txBody>
          <a:bodyPr anchor="ctr" anchorCtr="0">
            <a:normAutofit/>
          </a:bodyPr>
          <a:lstStyle>
            <a:lvl1pPr>
              <a:defRPr sz="3000"/>
            </a:lvl1pPr>
          </a:lstStyle>
          <a:p>
            <a:r>
              <a:rPr lang="zh-CN" altLang="en-US" dirty="0"/>
              <a:t>单击此处编辑母版标题样式</a:t>
            </a:r>
          </a:p>
        </p:txBody>
      </p:sp>
      <p:sp>
        <p:nvSpPr>
          <p:cNvPr id="3" name="文本占位符 2"/>
          <p:cNvSpPr>
            <a:spLocks noGrp="1"/>
          </p:cNvSpPr>
          <p:nvPr>
            <p:ph type="body" idx="1"/>
            <p:custDataLst>
              <p:tags r:id="rId2"/>
            </p:custDataLst>
          </p:nvPr>
        </p:nvSpPr>
        <p:spPr>
          <a:xfrm>
            <a:off x="629841" y="1308721"/>
            <a:ext cx="3868340" cy="617934"/>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dirty="0"/>
              <a:t>单击此处编辑母版文本样式</a:t>
            </a:r>
          </a:p>
        </p:txBody>
      </p:sp>
      <p:sp>
        <p:nvSpPr>
          <p:cNvPr id="4" name="内容占位符 3"/>
          <p:cNvSpPr>
            <a:spLocks noGrp="1"/>
          </p:cNvSpPr>
          <p:nvPr>
            <p:ph sz="half" idx="2"/>
            <p:custDataLst>
              <p:tags r:id="rId3"/>
            </p:custDataLst>
          </p:nvPr>
        </p:nvSpPr>
        <p:spPr>
          <a:xfrm>
            <a:off x="629841" y="1961707"/>
            <a:ext cx="3868340" cy="2680541"/>
          </a:xfrm>
          <a:prstGeom prst="rect">
            <a:avLst/>
          </a:prstGeo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文本占位符 4"/>
          <p:cNvSpPr>
            <a:spLocks noGrp="1"/>
          </p:cNvSpPr>
          <p:nvPr>
            <p:ph type="body" sz="quarter" idx="3"/>
            <p:custDataLst>
              <p:tags r:id="rId4"/>
            </p:custDataLst>
          </p:nvPr>
        </p:nvSpPr>
        <p:spPr>
          <a:xfrm>
            <a:off x="4629150" y="1308721"/>
            <a:ext cx="3887391" cy="617934"/>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dirty="0"/>
              <a:t>单击此处编辑母版文本样式</a:t>
            </a:r>
          </a:p>
        </p:txBody>
      </p:sp>
      <p:sp>
        <p:nvSpPr>
          <p:cNvPr id="6" name="内容占位符 5"/>
          <p:cNvSpPr>
            <a:spLocks noGrp="1"/>
          </p:cNvSpPr>
          <p:nvPr>
            <p:ph sz="quarter" idx="4"/>
            <p:custDataLst>
              <p:tags r:id="rId5"/>
            </p:custDataLst>
          </p:nvPr>
        </p:nvSpPr>
        <p:spPr>
          <a:xfrm>
            <a:off x="4629150" y="1961707"/>
            <a:ext cx="3887391" cy="2680541"/>
          </a:xfrm>
          <a:prstGeom prst="rect">
            <a:avLst/>
          </a:prstGeo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7" name="日期占位符 6"/>
          <p:cNvSpPr>
            <a:spLocks noGrp="1"/>
          </p:cNvSpPr>
          <p:nvPr>
            <p:ph type="dt" sz="half" idx="10"/>
            <p:custDataLst>
              <p:tags r:id="rId6"/>
            </p:custDataLst>
          </p:nvPr>
        </p:nvSpPr>
        <p:spPr>
          <a:xfrm>
            <a:off x="628650" y="4767263"/>
            <a:ext cx="2057400" cy="273844"/>
          </a:xfrm>
          <a:prstGeom prst="rect">
            <a:avLst/>
          </a:prstGeom>
        </p:spPr>
        <p:txBody>
          <a:bodyPr/>
          <a:lstStyle/>
          <a:p>
            <a:fld id="{760FBDFE-C587-4B4C-A407-44438C67B59E}" type="datetimeFigureOut">
              <a:rPr lang="zh-CN" altLang="en-US" smtClean="0"/>
              <a:t>2021-03-30</a:t>
            </a:fld>
            <a:endParaRPr lang="zh-CN" altLang="en-US"/>
          </a:p>
        </p:txBody>
      </p:sp>
      <p:sp>
        <p:nvSpPr>
          <p:cNvPr id="8" name="页脚占位符 7"/>
          <p:cNvSpPr>
            <a:spLocks noGrp="1"/>
          </p:cNvSpPr>
          <p:nvPr>
            <p:ph type="ftr" sz="quarter" idx="11"/>
            <p:custDataLst>
              <p:tags r:id="rId7"/>
            </p:custDataLst>
          </p:nvPr>
        </p:nvSpPr>
        <p:spPr>
          <a:xfrm>
            <a:off x="3028950" y="4767263"/>
            <a:ext cx="3086100" cy="273844"/>
          </a:xfrm>
          <a:prstGeom prst="rect">
            <a:avLst/>
          </a:prstGeom>
        </p:spPr>
        <p:txBody>
          <a:bodyPr/>
          <a:lstStyle/>
          <a:p>
            <a:endParaRPr lang="zh-CN" altLang="en-US"/>
          </a:p>
        </p:txBody>
      </p:sp>
      <p:sp>
        <p:nvSpPr>
          <p:cNvPr id="9" name="灯片编号占位符 8"/>
          <p:cNvSpPr>
            <a:spLocks noGrp="1"/>
          </p:cNvSpPr>
          <p:nvPr>
            <p:ph type="sldNum" sz="quarter" idx="12"/>
            <p:custDataLst>
              <p:tags r:id="rId8"/>
            </p:custDataLst>
          </p:nvPr>
        </p:nvSpPr>
        <p:spPr>
          <a:xfrm>
            <a:off x="6457950" y="4767263"/>
            <a:ext cx="2057400" cy="273844"/>
          </a:xfrm>
          <a:prstGeom prst="rect">
            <a:avLst/>
          </a:prstGeom>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2021-03-30</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a:xfrm>
            <a:off x="628650" y="4767263"/>
            <a:ext cx="2057400" cy="273844"/>
          </a:xfrm>
          <a:prstGeom prst="rect">
            <a:avLst/>
          </a:prstGeom>
        </p:spPr>
        <p:txBody>
          <a:bodyPr/>
          <a:lstStyle/>
          <a:p>
            <a:fld id="{760FBDFE-C587-4B4C-A407-44438C67B59E}" type="datetimeFigureOut">
              <a:rPr lang="zh-CN" altLang="en-US" smtClean="0"/>
              <a:t>2021-03-30</a:t>
            </a:fld>
            <a:endParaRPr lang="zh-CN" altLang="en-US"/>
          </a:p>
        </p:txBody>
      </p:sp>
      <p:sp>
        <p:nvSpPr>
          <p:cNvPr id="3" name="页脚占位符 2"/>
          <p:cNvSpPr>
            <a:spLocks noGrp="1"/>
          </p:cNvSpPr>
          <p:nvPr>
            <p:ph type="ftr" sz="quarter" idx="11"/>
            <p:custDataLst>
              <p:tags r:id="rId2"/>
            </p:custDataLst>
          </p:nvPr>
        </p:nvSpPr>
        <p:spPr>
          <a:xfrm>
            <a:off x="3028950" y="4767263"/>
            <a:ext cx="3086100" cy="273844"/>
          </a:xfrm>
          <a:prstGeom prst="rect">
            <a:avLst/>
          </a:prstGeom>
        </p:spPr>
        <p:txBody>
          <a:bodyPr/>
          <a:lstStyle/>
          <a:p>
            <a:endParaRPr lang="zh-CN" altLang="en-US"/>
          </a:p>
        </p:txBody>
      </p:sp>
      <p:sp>
        <p:nvSpPr>
          <p:cNvPr id="4" name="灯片编号占位符 3"/>
          <p:cNvSpPr>
            <a:spLocks noGrp="1"/>
          </p:cNvSpPr>
          <p:nvPr>
            <p:ph type="sldNum" sz="quarter" idx="12"/>
            <p:custDataLst>
              <p:tags r:id="rId3"/>
            </p:custDataLst>
          </p:nvPr>
        </p:nvSpPr>
        <p:spPr>
          <a:xfrm>
            <a:off x="6457950" y="4767263"/>
            <a:ext cx="2057400" cy="273844"/>
          </a:xfrm>
          <a:prstGeom prst="rect">
            <a:avLst/>
          </a:prstGeom>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628650" y="535255"/>
            <a:ext cx="3511241" cy="1071121"/>
          </a:xfrm>
          <a:prstGeom prst="rect">
            <a:avLst/>
          </a:prstGeom>
        </p:spPr>
        <p:txBody>
          <a:bodyPr anchor="t" anchorCtr="0">
            <a:normAutofit/>
          </a:bodyPr>
          <a:lstStyle>
            <a:lvl1pPr>
              <a:defRPr sz="2700"/>
            </a:lvl1pPr>
          </a:lstStyle>
          <a:p>
            <a:r>
              <a:rPr lang="zh-CN" altLang="en-US" dirty="0"/>
              <a:t>单击此处编辑标题</a:t>
            </a:r>
          </a:p>
        </p:txBody>
      </p:sp>
      <p:sp>
        <p:nvSpPr>
          <p:cNvPr id="3" name="图片占位符 2"/>
          <p:cNvSpPr>
            <a:spLocks noGrp="1" noChangeAspect="1"/>
          </p:cNvSpPr>
          <p:nvPr>
            <p:ph type="pic" idx="1"/>
            <p:custDataLst>
              <p:tags r:id="rId2"/>
            </p:custDataLst>
          </p:nvPr>
        </p:nvSpPr>
        <p:spPr>
          <a:xfrm>
            <a:off x="4231888" y="535255"/>
            <a:ext cx="4283912" cy="4052700"/>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dirty="0"/>
          </a:p>
        </p:txBody>
      </p:sp>
      <p:sp>
        <p:nvSpPr>
          <p:cNvPr id="4" name="文本占位符 3"/>
          <p:cNvSpPr>
            <a:spLocks noGrp="1"/>
          </p:cNvSpPr>
          <p:nvPr>
            <p:ph type="body" sz="half" idx="2"/>
            <p:custDataLst>
              <p:tags r:id="rId3"/>
            </p:custDataLst>
          </p:nvPr>
        </p:nvSpPr>
        <p:spPr>
          <a:xfrm>
            <a:off x="628650" y="1735405"/>
            <a:ext cx="3511241" cy="2858691"/>
          </a:xfrm>
          <a:prstGeom prst="rect">
            <a:avLst/>
          </a:prstGeom>
        </p:spPr>
        <p:txBody>
          <a:bodyPr>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dirty="0"/>
              <a:t>单击此处编辑母版文本样式</a:t>
            </a:r>
          </a:p>
        </p:txBody>
      </p:sp>
      <p:sp>
        <p:nvSpPr>
          <p:cNvPr id="5" name="日期占位符 4"/>
          <p:cNvSpPr>
            <a:spLocks noGrp="1"/>
          </p:cNvSpPr>
          <p:nvPr>
            <p:ph type="dt" sz="half" idx="10"/>
            <p:custDataLst>
              <p:tags r:id="rId4"/>
            </p:custDataLst>
          </p:nvPr>
        </p:nvSpPr>
        <p:spPr>
          <a:xfrm>
            <a:off x="628650" y="4767263"/>
            <a:ext cx="2057400" cy="273844"/>
          </a:xfrm>
          <a:prstGeom prst="rect">
            <a:avLst/>
          </a:prstGeom>
        </p:spPr>
        <p:txBody>
          <a:bodyPr/>
          <a:lstStyle/>
          <a:p>
            <a:fld id="{9EFD9D74-47D9-4702-A33C-335B63B48DBF}" type="datetimeFigureOut">
              <a:rPr lang="zh-CN" altLang="en-US" smtClean="0"/>
              <a:t>2021-03-30</a:t>
            </a:fld>
            <a:endParaRPr lang="zh-CN" altLang="en-US" dirty="0"/>
          </a:p>
        </p:txBody>
      </p:sp>
      <p:sp>
        <p:nvSpPr>
          <p:cNvPr id="6" name="页脚占位符 5"/>
          <p:cNvSpPr>
            <a:spLocks noGrp="1"/>
          </p:cNvSpPr>
          <p:nvPr>
            <p:ph type="ftr" sz="quarter" idx="11"/>
            <p:custDataLst>
              <p:tags r:id="rId5"/>
            </p:custDataLst>
          </p:nvPr>
        </p:nvSpPr>
        <p:spPr>
          <a:xfrm>
            <a:off x="3028950" y="4767263"/>
            <a:ext cx="3086100" cy="273844"/>
          </a:xfrm>
          <a:prstGeom prst="rect">
            <a:avLst/>
          </a:prstGeom>
        </p:spPr>
        <p:txBody>
          <a:bodyPr/>
          <a:lstStyle/>
          <a:p>
            <a:endParaRPr lang="zh-CN" altLang="en-US" dirty="0"/>
          </a:p>
        </p:txBody>
      </p:sp>
      <p:sp>
        <p:nvSpPr>
          <p:cNvPr id="7" name="灯片编号占位符 6"/>
          <p:cNvSpPr>
            <a:spLocks noGrp="1"/>
          </p:cNvSpPr>
          <p:nvPr>
            <p:ph type="sldNum" sz="quarter" idx="12"/>
            <p:custDataLst>
              <p:tags r:id="rId6"/>
            </p:custDataLst>
          </p:nvPr>
        </p:nvSpPr>
        <p:spPr>
          <a:xfrm>
            <a:off x="6457950" y="4767263"/>
            <a:ext cx="2057400" cy="273844"/>
          </a:xfrm>
          <a:prstGeom prst="rect">
            <a:avLst/>
          </a:prstGeom>
        </p:spPr>
        <p:txBody>
          <a:bodyPr/>
          <a:lstStyle/>
          <a:p>
            <a:fld id="{FABC47A4-756D-490B-A52F-7D9E2C9FC05F}"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1"/>
            </p:custDataLst>
          </p:nvPr>
        </p:nvSpPr>
        <p:spPr>
          <a:xfrm>
            <a:off x="7833674" y="273844"/>
            <a:ext cx="681676" cy="4358879"/>
          </a:xfrm>
          <a:prstGeom prst="rect">
            <a:avLst/>
          </a:prstGeom>
        </p:spPr>
        <p:txBody>
          <a:bodyPr vert="eaVert">
            <a:normAutofit/>
          </a:bodyPr>
          <a:lstStyle>
            <a:lvl1pPr>
              <a:defRPr sz="3300"/>
            </a:lvl1pPr>
          </a:lstStyle>
          <a:p>
            <a:r>
              <a:rPr lang="zh-CN" altLang="en-US" dirty="0"/>
              <a:t>单击此处编辑标题</a:t>
            </a:r>
          </a:p>
        </p:txBody>
      </p:sp>
      <p:sp>
        <p:nvSpPr>
          <p:cNvPr id="3" name="竖排文字占位符 2"/>
          <p:cNvSpPr>
            <a:spLocks noGrp="1"/>
          </p:cNvSpPr>
          <p:nvPr>
            <p:ph type="body" orient="vert" idx="1"/>
            <p:custDataLst>
              <p:tags r:id="rId2"/>
            </p:custDataLst>
          </p:nvPr>
        </p:nvSpPr>
        <p:spPr>
          <a:xfrm>
            <a:off x="628649" y="273844"/>
            <a:ext cx="7084832" cy="4358879"/>
          </a:xfrm>
          <a:prstGeom prst="rect">
            <a:avLst/>
          </a:prstGeom>
        </p:spPr>
        <p:txBody>
          <a:bodyPr vert="eaVert"/>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custDataLst>
              <p:tags r:id="rId3"/>
            </p:custDataLst>
          </p:nvPr>
        </p:nvSpPr>
        <p:spPr>
          <a:xfrm>
            <a:off x="628650" y="4767263"/>
            <a:ext cx="2057400" cy="273844"/>
          </a:xfrm>
          <a:prstGeom prst="rect">
            <a:avLst/>
          </a:prstGeom>
        </p:spPr>
        <p:txBody>
          <a:bodyPr/>
          <a:lstStyle/>
          <a:p>
            <a:fld id="{760FBDFE-C587-4B4C-A407-44438C67B59E}" type="datetimeFigureOut">
              <a:rPr lang="zh-CN" altLang="en-US" smtClean="0"/>
              <a:t>2021-03-30</a:t>
            </a:fld>
            <a:endParaRPr lang="zh-CN" altLang="en-US"/>
          </a:p>
        </p:txBody>
      </p:sp>
      <p:sp>
        <p:nvSpPr>
          <p:cNvPr id="5" name="页脚占位符 4"/>
          <p:cNvSpPr>
            <a:spLocks noGrp="1"/>
          </p:cNvSpPr>
          <p:nvPr>
            <p:ph type="ftr" sz="quarter" idx="11"/>
            <p:custDataLst>
              <p:tags r:id="rId4"/>
            </p:custDataLst>
          </p:nvPr>
        </p:nvSpPr>
        <p:spPr>
          <a:xfrm>
            <a:off x="3028950" y="4767263"/>
            <a:ext cx="3086100" cy="273844"/>
          </a:xfrm>
          <a:prstGeom prst="rect">
            <a:avLst/>
          </a:prstGeom>
        </p:spPr>
        <p:txBody>
          <a:bodyPr/>
          <a:lstStyle/>
          <a:p>
            <a:endParaRPr lang="zh-CN" altLang="en-US"/>
          </a:p>
        </p:txBody>
      </p:sp>
      <p:sp>
        <p:nvSpPr>
          <p:cNvPr id="6" name="灯片编号占位符 5"/>
          <p:cNvSpPr>
            <a:spLocks noGrp="1"/>
          </p:cNvSpPr>
          <p:nvPr>
            <p:ph type="sldNum" sz="quarter" idx="12"/>
            <p:custDataLst>
              <p:tags r:id="rId5"/>
            </p:custDataLst>
          </p:nvPr>
        </p:nvSpPr>
        <p:spPr>
          <a:xfrm>
            <a:off x="6457950" y="4767263"/>
            <a:ext cx="2057400" cy="273844"/>
          </a:xfrm>
          <a:prstGeom prst="rect">
            <a:avLst/>
          </a:prstGeom>
        </p:spPr>
        <p:txBody>
          <a:bodyPr/>
          <a:lstStyle/>
          <a:p>
            <a:fld id="{49AE70B2-8BF9-45C0-BB95-33D1B9D3A854}"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18" Type="http://schemas.openxmlformats.org/officeDocument/2006/relationships/tags" Target="../tags/tag6.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5.xml"/><Relationship Id="rId2" Type="http://schemas.openxmlformats.org/officeDocument/2006/relationships/slideLayout" Target="../slideLayouts/slideLayout2.xml"/><Relationship Id="rId16"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cstate="print">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3" name="标题占位符 1"/>
          <p:cNvSpPr>
            <a:spLocks noGrp="1"/>
          </p:cNvSpPr>
          <p:nvPr>
            <p:ph type="title"/>
            <p:custDataLst>
              <p:tags r:id="rId13"/>
            </p:custDataLst>
          </p:nvPr>
        </p:nvSpPr>
        <p:spPr>
          <a:xfrm>
            <a:off x="628650" y="273844"/>
            <a:ext cx="7886700" cy="994172"/>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4" name="文本占位符 2"/>
          <p:cNvSpPr>
            <a:spLocks noGrp="1"/>
          </p:cNvSpPr>
          <p:nvPr>
            <p:ph type="body" idx="1"/>
            <p:custDataLst>
              <p:tags r:id="rId14"/>
            </p:custDataLst>
          </p:nvPr>
        </p:nvSpPr>
        <p:spPr>
          <a:xfrm>
            <a:off x="628650" y="1369219"/>
            <a:ext cx="7886700" cy="3263504"/>
          </a:xfrm>
          <a:prstGeom prst="rect">
            <a:avLst/>
          </a:prstGeom>
        </p:spPr>
        <p:txBody>
          <a:bodyPr vert="horz" lIns="91440" tIns="45720" rIns="91440" bIns="4572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3"/>
          <p:cNvSpPr>
            <a:spLocks noGrp="1"/>
          </p:cNvSpPr>
          <p:nvPr>
            <p:ph type="dt" sz="half" idx="2"/>
            <p:custDataLst>
              <p:tags r:id="rId15"/>
            </p:custDataLst>
          </p:nvPr>
        </p:nvSpPr>
        <p:spPr>
          <a:xfrm>
            <a:off x="628650" y="4767263"/>
            <a:ext cx="2057400" cy="273844"/>
          </a:xfrm>
          <a:prstGeom prst="rect">
            <a:avLst/>
          </a:prstGeom>
        </p:spPr>
        <p:txBody>
          <a:bodyPr vert="horz" lIns="91440" tIns="45720" rIns="91440" bIns="45720" rtlCol="0" anchor="ctr">
            <a:normAutofit/>
          </a:bodyPr>
          <a:lstStyle>
            <a:lvl1pPr algn="ctr">
              <a:defRPr sz="900">
                <a:solidFill>
                  <a:schemeClr val="bg1">
                    <a:lumMod val="50000"/>
                  </a:schemeClr>
                </a:solidFill>
                <a:latin typeface="黑体" panose="02010600030101010101" pitchFamily="49" charset="-122"/>
                <a:ea typeface="黑体" panose="02010600030101010101" pitchFamily="49" charset="-122"/>
              </a:defRPr>
            </a:lvl1pPr>
          </a:lstStyle>
          <a:p>
            <a:fld id="{D997B5FA-0921-464F-AAE1-844C04324D75}" type="datetimeFigureOut">
              <a:rPr lang="zh-CN" altLang="en-US" smtClean="0"/>
              <a:t>2021-03-30</a:t>
            </a:fld>
            <a:endParaRPr lang="zh-CN" altLang="en-US" dirty="0"/>
          </a:p>
        </p:txBody>
      </p:sp>
      <p:sp>
        <p:nvSpPr>
          <p:cNvPr id="6" name="页脚占位符 4"/>
          <p:cNvSpPr>
            <a:spLocks noGrp="1"/>
          </p:cNvSpPr>
          <p:nvPr>
            <p:ph type="ftr" sz="quarter" idx="3"/>
            <p:custDataLst>
              <p:tags r:id="rId16"/>
            </p:custDataLst>
          </p:nvPr>
        </p:nvSpPr>
        <p:spPr>
          <a:xfrm>
            <a:off x="3028950" y="4767263"/>
            <a:ext cx="3086100" cy="273844"/>
          </a:xfrm>
          <a:prstGeom prst="rect">
            <a:avLst/>
          </a:prstGeom>
        </p:spPr>
        <p:txBody>
          <a:bodyPr vert="horz" lIns="91440" tIns="45720" rIns="91440" bIns="45720" rtlCol="0" anchor="ctr">
            <a:normAutofit/>
          </a:bodyPr>
          <a:lstStyle>
            <a:lvl1pPr algn="ctr">
              <a:defRPr sz="900">
                <a:solidFill>
                  <a:schemeClr val="bg1">
                    <a:lumMod val="50000"/>
                  </a:schemeClr>
                </a:solidFill>
                <a:latin typeface="黑体" panose="02010600030101010101" pitchFamily="49" charset="-122"/>
                <a:ea typeface="黑体" panose="02010600030101010101" pitchFamily="49" charset="-122"/>
              </a:defRPr>
            </a:lvl1pPr>
          </a:lstStyle>
          <a:p>
            <a:endParaRPr lang="zh-CN" altLang="en-US"/>
          </a:p>
        </p:txBody>
      </p:sp>
      <p:sp>
        <p:nvSpPr>
          <p:cNvPr id="7" name="灯片编号占位符 5"/>
          <p:cNvSpPr>
            <a:spLocks noGrp="1"/>
          </p:cNvSpPr>
          <p:nvPr>
            <p:ph type="sldNum" sz="quarter" idx="4"/>
            <p:custDataLst>
              <p:tags r:id="rId17"/>
            </p:custDataLst>
          </p:nvPr>
        </p:nvSpPr>
        <p:spPr>
          <a:xfrm>
            <a:off x="6457950" y="4767263"/>
            <a:ext cx="2057400" cy="273844"/>
          </a:xfrm>
          <a:prstGeom prst="rect">
            <a:avLst/>
          </a:prstGeom>
        </p:spPr>
        <p:txBody>
          <a:bodyPr vert="horz" lIns="91440" tIns="45720" rIns="91440" bIns="45720" rtlCol="0" anchor="ctr">
            <a:normAutofit/>
          </a:bodyPr>
          <a:lstStyle>
            <a:lvl1pPr algn="ctr">
              <a:defRPr sz="900">
                <a:solidFill>
                  <a:schemeClr val="bg1">
                    <a:lumMod val="50000"/>
                  </a:schemeClr>
                </a:solidFill>
                <a:latin typeface="黑体" panose="02010600030101010101" pitchFamily="49" charset="-122"/>
                <a:ea typeface="黑体" panose="02010600030101010101" pitchFamily="49" charset="-122"/>
              </a:defRPr>
            </a:lvl1pPr>
          </a:lstStyle>
          <a:p>
            <a:fld id="{565CE74E-AB26-4998-AD42-012C4C1AD076}" type="slidenum">
              <a:rPr lang="zh-CN" altLang="en-US" smtClean="0"/>
              <a:t>‹#›</a:t>
            </a:fld>
            <a:endParaRPr lang="zh-CN" altLang="en-US"/>
          </a:p>
        </p:txBody>
      </p:sp>
      <p:sp>
        <p:nvSpPr>
          <p:cNvPr id="2" name="KSO_TEMPLATE" hidden="1"/>
          <p:cNvSpPr/>
          <p:nvPr>
            <p:custDataLst>
              <p:tags r:id="rId18"/>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8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7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tags" Target="../tags/tag9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tags" Target="../tags/tag100.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tags" Target="../tags/tag10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ags" Target="../tags/tag78.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tags" Target="../tags/tag10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tags" Target="../tags/tag103.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tags" Target="../tags/tag104.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tags" Target="../tags/tag105.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tags" Target="../tags/tag106.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tags" Target="../tags/tag107.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tags" Target="../tags/tag108.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tags" Target="../tags/tag109.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7.xml"/><Relationship Id="rId1" Type="http://schemas.openxmlformats.org/officeDocument/2006/relationships/tags" Target="../tags/tag110.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tags" Target="../tags/tag11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ags" Target="../tags/tag7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7.xml"/><Relationship Id="rId1" Type="http://schemas.openxmlformats.org/officeDocument/2006/relationships/tags" Target="../tags/tag112.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7.xml"/><Relationship Id="rId1" Type="http://schemas.openxmlformats.org/officeDocument/2006/relationships/tags" Target="../tags/tag113.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7.xml"/><Relationship Id="rId1" Type="http://schemas.openxmlformats.org/officeDocument/2006/relationships/tags" Target="../tags/tag114.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7.xml"/><Relationship Id="rId1" Type="http://schemas.openxmlformats.org/officeDocument/2006/relationships/tags" Target="../tags/tag115.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7.xml"/><Relationship Id="rId1" Type="http://schemas.openxmlformats.org/officeDocument/2006/relationships/tags" Target="../tags/tag116.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7.xml"/><Relationship Id="rId1" Type="http://schemas.openxmlformats.org/officeDocument/2006/relationships/tags" Target="../tags/tag117.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7.xml"/><Relationship Id="rId1" Type="http://schemas.openxmlformats.org/officeDocument/2006/relationships/tags" Target="../tags/tag118.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7.xml"/><Relationship Id="rId1" Type="http://schemas.openxmlformats.org/officeDocument/2006/relationships/tags" Target="../tags/tag119.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7.xml"/><Relationship Id="rId1" Type="http://schemas.openxmlformats.org/officeDocument/2006/relationships/tags" Target="../tags/tag120.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tags" Target="../tags/tag80.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7.xml"/><Relationship Id="rId1" Type="http://schemas.openxmlformats.org/officeDocument/2006/relationships/tags" Target="../tags/tag121.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7.xml"/><Relationship Id="rId1" Type="http://schemas.openxmlformats.org/officeDocument/2006/relationships/tags" Target="../tags/tag122.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7.xml"/><Relationship Id="rId1" Type="http://schemas.openxmlformats.org/officeDocument/2006/relationships/tags" Target="../tags/tag123.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7.xml"/><Relationship Id="rId1" Type="http://schemas.openxmlformats.org/officeDocument/2006/relationships/tags" Target="../tags/tag124.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7.xml"/><Relationship Id="rId1" Type="http://schemas.openxmlformats.org/officeDocument/2006/relationships/tags" Target="../tags/tag125.xm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7.xml"/><Relationship Id="rId1" Type="http://schemas.openxmlformats.org/officeDocument/2006/relationships/tags" Target="../tags/tag126.xml"/></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7.xml"/><Relationship Id="rId1" Type="http://schemas.openxmlformats.org/officeDocument/2006/relationships/tags" Target="../tags/tag127.xml"/></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7.xml"/><Relationship Id="rId1" Type="http://schemas.openxmlformats.org/officeDocument/2006/relationships/tags" Target="../tags/tag128.xml"/></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7.xml"/><Relationship Id="rId1" Type="http://schemas.openxmlformats.org/officeDocument/2006/relationships/tags" Target="../tags/tag129.xml"/></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7.xml"/><Relationship Id="rId1" Type="http://schemas.openxmlformats.org/officeDocument/2006/relationships/tags" Target="../tags/tag130.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tags" Target="../tags/tag81.xml"/></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7.xml"/><Relationship Id="rId1" Type="http://schemas.openxmlformats.org/officeDocument/2006/relationships/tags" Target="../tags/tag131.xml"/></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7.xml"/><Relationship Id="rId1" Type="http://schemas.openxmlformats.org/officeDocument/2006/relationships/tags" Target="../tags/tag132.xml"/></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44.xml"/><Relationship Id="rId2" Type="http://schemas.openxmlformats.org/officeDocument/2006/relationships/slideLayout" Target="../slideLayouts/slideLayout7.xml"/><Relationship Id="rId1" Type="http://schemas.openxmlformats.org/officeDocument/2006/relationships/tags" Target="../tags/tag133.xml"/></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7.xml"/><Relationship Id="rId1" Type="http://schemas.openxmlformats.org/officeDocument/2006/relationships/tags" Target="../tags/tag134.xml"/></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46.xml"/><Relationship Id="rId2" Type="http://schemas.openxmlformats.org/officeDocument/2006/relationships/slideLayout" Target="../slideLayouts/slideLayout7.xml"/><Relationship Id="rId1" Type="http://schemas.openxmlformats.org/officeDocument/2006/relationships/tags" Target="../tags/tag135.xml"/></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47.xml"/><Relationship Id="rId2" Type="http://schemas.openxmlformats.org/officeDocument/2006/relationships/slideLayout" Target="../slideLayouts/slideLayout7.xml"/><Relationship Id="rId1" Type="http://schemas.openxmlformats.org/officeDocument/2006/relationships/tags" Target="../tags/tag136.xml"/></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48.xml"/><Relationship Id="rId2" Type="http://schemas.openxmlformats.org/officeDocument/2006/relationships/slideLayout" Target="../slideLayouts/slideLayout7.xml"/><Relationship Id="rId1" Type="http://schemas.openxmlformats.org/officeDocument/2006/relationships/tags" Target="../tags/tag137.xml"/></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49.xml"/><Relationship Id="rId2" Type="http://schemas.openxmlformats.org/officeDocument/2006/relationships/slideLayout" Target="../slideLayouts/slideLayout7.xml"/><Relationship Id="rId1" Type="http://schemas.openxmlformats.org/officeDocument/2006/relationships/tags" Target="../tags/tag138.xml"/></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50.xml"/><Relationship Id="rId2" Type="http://schemas.openxmlformats.org/officeDocument/2006/relationships/slideLayout" Target="../slideLayouts/slideLayout7.xml"/><Relationship Id="rId1" Type="http://schemas.openxmlformats.org/officeDocument/2006/relationships/tags" Target="../tags/tag139.xml"/></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51.xml"/><Relationship Id="rId2" Type="http://schemas.openxmlformats.org/officeDocument/2006/relationships/slideLayout" Target="../slideLayouts/slideLayout7.xml"/><Relationship Id="rId1" Type="http://schemas.openxmlformats.org/officeDocument/2006/relationships/tags" Target="../tags/tag140.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tags" Target="../tags/tag82.xml"/></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52.xml"/><Relationship Id="rId2" Type="http://schemas.openxmlformats.org/officeDocument/2006/relationships/slideLayout" Target="../slideLayouts/slideLayout7.xml"/><Relationship Id="rId1" Type="http://schemas.openxmlformats.org/officeDocument/2006/relationships/tags" Target="../tags/tag141.xml"/></Relationships>
</file>

<file path=ppt/slides/_rels/slide61.xml.rels><?xml version="1.0" encoding="UTF-8" standalone="yes"?>
<Relationships xmlns="http://schemas.openxmlformats.org/package/2006/relationships"><Relationship Id="rId3" Type="http://schemas.openxmlformats.org/officeDocument/2006/relationships/notesSlide" Target="../notesSlides/notesSlide53.xml"/><Relationship Id="rId2" Type="http://schemas.openxmlformats.org/officeDocument/2006/relationships/slideLayout" Target="../slideLayouts/slideLayout7.xml"/><Relationship Id="rId1" Type="http://schemas.openxmlformats.org/officeDocument/2006/relationships/tags" Target="../tags/tag142.xml"/></Relationships>
</file>

<file path=ppt/slides/_rels/slide62.xml.rels><?xml version="1.0" encoding="UTF-8" standalone="yes"?>
<Relationships xmlns="http://schemas.openxmlformats.org/package/2006/relationships"><Relationship Id="rId3" Type="http://schemas.openxmlformats.org/officeDocument/2006/relationships/notesSlide" Target="../notesSlides/notesSlide54.xml"/><Relationship Id="rId2" Type="http://schemas.openxmlformats.org/officeDocument/2006/relationships/slideLayout" Target="../slideLayouts/slideLayout7.xml"/><Relationship Id="rId1" Type="http://schemas.openxmlformats.org/officeDocument/2006/relationships/tags" Target="../tags/tag143.xml"/></Relationships>
</file>

<file path=ppt/slides/_rels/slide63.xml.rels><?xml version="1.0" encoding="UTF-8" standalone="yes"?>
<Relationships xmlns="http://schemas.openxmlformats.org/package/2006/relationships"><Relationship Id="rId3" Type="http://schemas.openxmlformats.org/officeDocument/2006/relationships/notesSlide" Target="../notesSlides/notesSlide55.xml"/><Relationship Id="rId2" Type="http://schemas.openxmlformats.org/officeDocument/2006/relationships/slideLayout" Target="../slideLayouts/slideLayout7.xml"/><Relationship Id="rId1" Type="http://schemas.openxmlformats.org/officeDocument/2006/relationships/tags" Target="../tags/tag144.xml"/></Relationships>
</file>

<file path=ppt/slides/_rels/slide64.xml.rels><?xml version="1.0" encoding="UTF-8" standalone="yes"?>
<Relationships xmlns="http://schemas.openxmlformats.org/package/2006/relationships"><Relationship Id="rId3" Type="http://schemas.openxmlformats.org/officeDocument/2006/relationships/notesSlide" Target="../notesSlides/notesSlide56.xml"/><Relationship Id="rId2" Type="http://schemas.openxmlformats.org/officeDocument/2006/relationships/slideLayout" Target="../slideLayouts/slideLayout7.xml"/><Relationship Id="rId1" Type="http://schemas.openxmlformats.org/officeDocument/2006/relationships/tags" Target="../tags/tag145.xml"/></Relationships>
</file>

<file path=ppt/slides/_rels/slide65.xml.rels><?xml version="1.0" encoding="UTF-8" standalone="yes"?>
<Relationships xmlns="http://schemas.openxmlformats.org/package/2006/relationships"><Relationship Id="rId3" Type="http://schemas.openxmlformats.org/officeDocument/2006/relationships/notesSlide" Target="../notesSlides/notesSlide57.xml"/><Relationship Id="rId2" Type="http://schemas.openxmlformats.org/officeDocument/2006/relationships/slideLayout" Target="../slideLayouts/slideLayout7.xml"/><Relationship Id="rId1" Type="http://schemas.openxmlformats.org/officeDocument/2006/relationships/tags" Target="../tags/tag146.xml"/></Relationships>
</file>

<file path=ppt/slides/_rels/slide66.xml.rels><?xml version="1.0" encoding="UTF-8" standalone="yes"?>
<Relationships xmlns="http://schemas.openxmlformats.org/package/2006/relationships"><Relationship Id="rId3" Type="http://schemas.openxmlformats.org/officeDocument/2006/relationships/notesSlide" Target="../notesSlides/notesSlide58.xml"/><Relationship Id="rId2" Type="http://schemas.openxmlformats.org/officeDocument/2006/relationships/slideLayout" Target="../slideLayouts/slideLayout7.xml"/><Relationship Id="rId1" Type="http://schemas.openxmlformats.org/officeDocument/2006/relationships/tags" Target="../tags/tag147.xml"/></Relationships>
</file>

<file path=ppt/slides/_rels/slide67.xml.rels><?xml version="1.0" encoding="UTF-8" standalone="yes"?>
<Relationships xmlns="http://schemas.openxmlformats.org/package/2006/relationships"><Relationship Id="rId3" Type="http://schemas.openxmlformats.org/officeDocument/2006/relationships/notesSlide" Target="../notesSlides/notesSlide59.xml"/><Relationship Id="rId2" Type="http://schemas.openxmlformats.org/officeDocument/2006/relationships/slideLayout" Target="../slideLayouts/slideLayout7.xml"/><Relationship Id="rId1" Type="http://schemas.openxmlformats.org/officeDocument/2006/relationships/tags" Target="../tags/tag148.xml"/></Relationships>
</file>

<file path=ppt/slides/_rels/slide68.xml.rels><?xml version="1.0" encoding="UTF-8" standalone="yes"?>
<Relationships xmlns="http://schemas.openxmlformats.org/package/2006/relationships"><Relationship Id="rId3" Type="http://schemas.openxmlformats.org/officeDocument/2006/relationships/tags" Target="../tags/tag151.xml"/><Relationship Id="rId2" Type="http://schemas.openxmlformats.org/officeDocument/2006/relationships/tags" Target="../tags/tag150.xml"/><Relationship Id="rId1" Type="http://schemas.openxmlformats.org/officeDocument/2006/relationships/tags" Target="../tags/tag149.xml"/><Relationship Id="rId5" Type="http://schemas.openxmlformats.org/officeDocument/2006/relationships/notesSlide" Target="../notesSlides/notesSlide60.xml"/><Relationship Id="rId4"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8" Type="http://schemas.openxmlformats.org/officeDocument/2006/relationships/tags" Target="../tags/tag90.xml"/><Relationship Id="rId13" Type="http://schemas.openxmlformats.org/officeDocument/2006/relationships/tags" Target="../tags/tag95.xml"/><Relationship Id="rId3" Type="http://schemas.openxmlformats.org/officeDocument/2006/relationships/tags" Target="../tags/tag85.xml"/><Relationship Id="rId7" Type="http://schemas.openxmlformats.org/officeDocument/2006/relationships/tags" Target="../tags/tag89.xml"/><Relationship Id="rId12" Type="http://schemas.openxmlformats.org/officeDocument/2006/relationships/tags" Target="../tags/tag94.xml"/><Relationship Id="rId2" Type="http://schemas.openxmlformats.org/officeDocument/2006/relationships/tags" Target="../tags/tag84.xml"/><Relationship Id="rId16" Type="http://schemas.openxmlformats.org/officeDocument/2006/relationships/notesSlide" Target="../notesSlides/notesSlide7.xml"/><Relationship Id="rId1" Type="http://schemas.openxmlformats.org/officeDocument/2006/relationships/tags" Target="../tags/tag83.xml"/><Relationship Id="rId6" Type="http://schemas.openxmlformats.org/officeDocument/2006/relationships/tags" Target="../tags/tag88.xml"/><Relationship Id="rId11" Type="http://schemas.openxmlformats.org/officeDocument/2006/relationships/tags" Target="../tags/tag93.xml"/><Relationship Id="rId5" Type="http://schemas.openxmlformats.org/officeDocument/2006/relationships/tags" Target="../tags/tag87.xml"/><Relationship Id="rId15" Type="http://schemas.openxmlformats.org/officeDocument/2006/relationships/slideLayout" Target="../slideLayouts/slideLayout7.xml"/><Relationship Id="rId10" Type="http://schemas.openxmlformats.org/officeDocument/2006/relationships/tags" Target="../tags/tag92.xml"/><Relationship Id="rId4" Type="http://schemas.openxmlformats.org/officeDocument/2006/relationships/tags" Target="../tags/tag86.xml"/><Relationship Id="rId9" Type="http://schemas.openxmlformats.org/officeDocument/2006/relationships/tags" Target="../tags/tag91.xml"/><Relationship Id="rId14" Type="http://schemas.openxmlformats.org/officeDocument/2006/relationships/tags" Target="../tags/tag9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tags" Target="../tags/tag9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tags" Target="../tags/tag98.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
          <a:fgClr>
            <a:schemeClr val="bg2"/>
          </a:fgClr>
          <a:bgClr>
            <a:schemeClr val="bg1"/>
          </a:bgClr>
        </a:patt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755576" y="1779662"/>
            <a:ext cx="7772400" cy="830580"/>
          </a:xfrm>
        </p:spPr>
        <p:txBody>
          <a:bodyPr>
            <a:normAutofit/>
          </a:bodyPr>
          <a:lstStyle/>
          <a:p>
            <a:r>
              <a:rPr lang="zh-CN" altLang="en-US" sz="4000" dirty="0">
                <a:solidFill>
                  <a:schemeClr val="tx1"/>
                </a:solidFill>
                <a:latin typeface="方正黑体_GBK" panose="03000509000000000000" pitchFamily="65" charset="-122"/>
                <a:ea typeface="方正黑体_GBK" panose="03000509000000000000" pitchFamily="65" charset="-122"/>
              </a:rPr>
              <a:t>地方志</a:t>
            </a:r>
            <a:r>
              <a:rPr lang="zh-CN" altLang="en-US" sz="4000" dirty="0" smtClean="0">
                <a:solidFill>
                  <a:schemeClr val="tx1"/>
                </a:solidFill>
                <a:latin typeface="方正黑体_GBK" panose="03000509000000000000" pitchFamily="65" charset="-122"/>
                <a:ea typeface="方正黑体_GBK" panose="03000509000000000000" pitchFamily="65" charset="-122"/>
              </a:rPr>
              <a:t>编纂的组织领导</a:t>
            </a:r>
          </a:p>
        </p:txBody>
      </p:sp>
      <p:sp>
        <p:nvSpPr>
          <p:cNvPr id="6" name="副标题 2"/>
          <p:cNvSpPr>
            <a:spLocks noGrp="1"/>
          </p:cNvSpPr>
          <p:nvPr/>
        </p:nvSpPr>
        <p:spPr>
          <a:xfrm>
            <a:off x="1457325" y="3719830"/>
            <a:ext cx="6400800" cy="40132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zh-CN" altLang="en-US" sz="1600" b="1" dirty="0">
              <a:latin typeface="宋体" panose="02010600030101010101" pitchFamily="2" charset="-122"/>
              <a:ea typeface="宋体" panose="02010600030101010101" pitchFamily="2" charset="-122"/>
            </a:endParaRPr>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99"/>
          <p:cNvSpPr txBox="1"/>
          <p:nvPr/>
        </p:nvSpPr>
        <p:spPr>
          <a:xfrm>
            <a:off x="440055" y="1203598"/>
            <a:ext cx="8492490" cy="4154984"/>
          </a:xfrm>
          <a:prstGeom prst="rect">
            <a:avLst/>
          </a:prstGeom>
          <a:noFill/>
          <a:ln w="9525">
            <a:noFill/>
          </a:ln>
        </p:spPr>
        <p:txBody>
          <a:bodyPr wrap="square">
            <a:spAutoFit/>
          </a:bodyPr>
          <a:lstStyle/>
          <a:p>
            <a:r>
              <a:rPr lang="en-US" altLang="zh-CN" sz="2400" b="1" dirty="0" smtClean="0">
                <a:latin typeface="宋体" panose="02010600030101010101" pitchFamily="2" charset="-122"/>
                <a:ea typeface="宋体" panose="02010600030101010101" pitchFamily="2" charset="-122"/>
                <a:cs typeface="+mn-ea"/>
              </a:rPr>
              <a:t>    </a:t>
            </a:r>
          </a:p>
          <a:p>
            <a:r>
              <a:rPr lang="en-US" altLang="zh-CN" sz="2400" b="1" dirty="0">
                <a:latin typeface="宋体" panose="02010600030101010101" pitchFamily="2" charset="-122"/>
                <a:ea typeface="宋体" panose="02010600030101010101" pitchFamily="2" charset="-122"/>
                <a:cs typeface="+mn-ea"/>
              </a:rPr>
              <a:t> </a:t>
            </a:r>
            <a:r>
              <a:rPr lang="en-US" altLang="zh-CN" sz="2400" b="1" dirty="0" smtClean="0">
                <a:latin typeface="宋体" panose="02010600030101010101" pitchFamily="2" charset="-122"/>
                <a:ea typeface="宋体" panose="02010600030101010101" pitchFamily="2" charset="-122"/>
                <a:cs typeface="+mn-ea"/>
              </a:rPr>
              <a:t>   </a:t>
            </a:r>
            <a:r>
              <a:rPr lang="en-US" altLang="zh-CN" sz="2400" dirty="0" smtClean="0">
                <a:latin typeface="Times New Roman" panose="02020603050405020304" pitchFamily="18" charset="0"/>
                <a:ea typeface="宋体" panose="02010600030101010101" pitchFamily="2" charset="-122"/>
                <a:cs typeface="Times New Roman" panose="02020603050405020304" pitchFamily="18" charset="0"/>
              </a:rPr>
              <a:t>1.</a:t>
            </a:r>
            <a:r>
              <a:rPr lang="zh-CN" altLang="zh-CN" sz="2400" dirty="0">
                <a:latin typeface="Times New Roman" panose="02020603050405020304" pitchFamily="18" charset="0"/>
                <a:ea typeface="方正楷体_GBK"/>
                <a:cs typeface="Times New Roman" panose="02020603050405020304" pitchFamily="18" charset="0"/>
              </a:rPr>
              <a:t>建</a:t>
            </a:r>
            <a:r>
              <a:rPr lang="zh-CN" altLang="zh-CN" sz="2400" dirty="0">
                <a:latin typeface="Times New Roman"/>
                <a:ea typeface="方正楷体_GBK"/>
                <a:cs typeface="Times New Roman"/>
              </a:rPr>
              <a:t>立省地方志编纂委员会。</a:t>
            </a:r>
            <a:r>
              <a:rPr lang="zh-CN" altLang="zh-CN" sz="2400" dirty="0">
                <a:latin typeface="方正仿宋_GBK" panose="03000509000000000000" pitchFamily="65" charset="-122"/>
                <a:ea typeface="方正仿宋_GBK" panose="03000509000000000000" pitchFamily="65" charset="-122"/>
                <a:cs typeface="Times New Roman"/>
              </a:rPr>
              <a:t>编委会由省长担任主任，分管副省长、省政府秘书长、省志办主任担任副主任，各省辖市政府和有关省级机关主要领导担任</a:t>
            </a:r>
            <a:r>
              <a:rPr lang="zh-CN" altLang="zh-CN" sz="2400" dirty="0" smtClean="0">
                <a:latin typeface="方正仿宋_GBK" panose="03000509000000000000" pitchFamily="65" charset="-122"/>
                <a:ea typeface="方正仿宋_GBK" panose="03000509000000000000" pitchFamily="65" charset="-122"/>
                <a:cs typeface="Times New Roman"/>
              </a:rPr>
              <a:t>委员</a:t>
            </a:r>
            <a:r>
              <a:rPr lang="zh-CN" altLang="en-US" sz="2400" dirty="0" smtClean="0">
                <a:latin typeface="方正仿宋_GBK" panose="03000509000000000000" pitchFamily="65" charset="-122"/>
                <a:ea typeface="方正仿宋_GBK" panose="03000509000000000000" pitchFamily="65" charset="-122"/>
                <a:cs typeface="Times New Roman"/>
              </a:rPr>
              <a:t>。编委会</a:t>
            </a:r>
            <a:r>
              <a:rPr lang="zh-CN" altLang="zh-CN" sz="2400" dirty="0" smtClean="0">
                <a:latin typeface="方正仿宋_GBK" panose="03000509000000000000" pitchFamily="65" charset="-122"/>
                <a:ea typeface="方正仿宋_GBK" panose="03000509000000000000" pitchFamily="65" charset="-122"/>
                <a:cs typeface="Times New Roman"/>
              </a:rPr>
              <a:t>既</a:t>
            </a:r>
            <a:r>
              <a:rPr lang="zh-CN" altLang="zh-CN" sz="2400" dirty="0">
                <a:latin typeface="方正仿宋_GBK" panose="03000509000000000000" pitchFamily="65" charset="-122"/>
                <a:ea typeface="方正仿宋_GBK" panose="03000509000000000000" pitchFamily="65" charset="-122"/>
                <a:cs typeface="Times New Roman"/>
              </a:rPr>
              <a:t>领导全省地方志工作，又</a:t>
            </a:r>
            <a:r>
              <a:rPr lang="zh-CN" altLang="zh-CN" sz="2400" dirty="0" smtClean="0">
                <a:latin typeface="方正仿宋_GBK" panose="03000509000000000000" pitchFamily="65" charset="-122"/>
                <a:ea typeface="方正仿宋_GBK" panose="03000509000000000000" pitchFamily="65" charset="-122"/>
                <a:cs typeface="Times New Roman"/>
              </a:rPr>
              <a:t>领导</a:t>
            </a:r>
            <a:r>
              <a:rPr lang="zh-CN" altLang="en-US" sz="2400" dirty="0">
                <a:latin typeface="方正仿宋_GBK" panose="03000509000000000000" pitchFamily="65" charset="-122"/>
                <a:ea typeface="方正仿宋_GBK" panose="03000509000000000000" pitchFamily="65" charset="-122"/>
                <a:cs typeface="Times New Roman"/>
              </a:rPr>
              <a:t>二</a:t>
            </a:r>
            <a:r>
              <a:rPr lang="zh-CN" altLang="en-US" sz="2400" dirty="0" smtClean="0">
                <a:latin typeface="方正仿宋_GBK" panose="03000509000000000000" pitchFamily="65" charset="-122"/>
                <a:ea typeface="方正仿宋_GBK" panose="03000509000000000000" pitchFamily="65" charset="-122"/>
                <a:cs typeface="Times New Roman"/>
              </a:rPr>
              <a:t>轮修志</a:t>
            </a:r>
            <a:r>
              <a:rPr lang="zh-CN" altLang="zh-CN" sz="2400" dirty="0" smtClean="0">
                <a:latin typeface="方正仿宋_GBK" panose="03000509000000000000" pitchFamily="65" charset="-122"/>
                <a:ea typeface="方正仿宋_GBK" panose="03000509000000000000" pitchFamily="65" charset="-122"/>
                <a:cs typeface="Times New Roman"/>
              </a:rPr>
              <a:t>工作。</a:t>
            </a:r>
            <a:r>
              <a:rPr lang="zh-CN" altLang="zh-CN" sz="2400" dirty="0">
                <a:latin typeface="方正仿宋_GBK" panose="03000509000000000000" pitchFamily="65" charset="-122"/>
                <a:ea typeface="方正仿宋_GBK" panose="03000509000000000000" pitchFamily="65" charset="-122"/>
                <a:cs typeface="Times New Roman"/>
              </a:rPr>
              <a:t>根据领导变动情况，每年省政府都对编委会进行适当调整。编委会认真履行自身职责，加强对二</a:t>
            </a:r>
            <a:r>
              <a:rPr lang="zh-CN" altLang="zh-CN" sz="2400" dirty="0" smtClean="0">
                <a:latin typeface="方正仿宋_GBK" panose="03000509000000000000" pitchFamily="65" charset="-122"/>
                <a:ea typeface="方正仿宋_GBK" panose="03000509000000000000" pitchFamily="65" charset="-122"/>
                <a:cs typeface="Times New Roman"/>
              </a:rPr>
              <a:t>轮</a:t>
            </a:r>
            <a:r>
              <a:rPr lang="zh-CN" altLang="en-US" sz="2400" dirty="0">
                <a:latin typeface="方正仿宋_GBK" panose="03000509000000000000" pitchFamily="65" charset="-122"/>
                <a:ea typeface="方正仿宋_GBK" panose="03000509000000000000" pitchFamily="65" charset="-122"/>
                <a:cs typeface="Times New Roman"/>
              </a:rPr>
              <a:t>修志</a:t>
            </a:r>
            <a:r>
              <a:rPr lang="zh-CN" altLang="zh-CN" sz="2400" dirty="0" smtClean="0">
                <a:latin typeface="方正仿宋_GBK" panose="03000509000000000000" pitchFamily="65" charset="-122"/>
                <a:ea typeface="方正仿宋_GBK" panose="03000509000000000000" pitchFamily="65" charset="-122"/>
                <a:cs typeface="Times New Roman"/>
              </a:rPr>
              <a:t>的</a:t>
            </a:r>
            <a:r>
              <a:rPr lang="zh-CN" altLang="zh-CN" sz="2400" dirty="0">
                <a:latin typeface="方正仿宋_GBK" panose="03000509000000000000" pitchFamily="65" charset="-122"/>
                <a:ea typeface="方正仿宋_GBK" panose="03000509000000000000" pitchFamily="65" charset="-122"/>
                <a:cs typeface="Times New Roman"/>
              </a:rPr>
              <a:t>组织领导。</a:t>
            </a:r>
            <a:endParaRPr lang="en-US" altLang="zh-CN" sz="2400" b="1" dirty="0">
              <a:latin typeface="方正仿宋_GBK" panose="03000509000000000000" pitchFamily="65" charset="-122"/>
              <a:ea typeface="方正仿宋_GBK" panose="03000509000000000000" pitchFamily="65" charset="-122"/>
              <a:cs typeface="+mn-ea"/>
            </a:endParaRPr>
          </a:p>
          <a:p>
            <a:pPr algn="ctr"/>
            <a:endParaRPr lang="en-US" altLang="zh-CN" sz="2400" b="1" dirty="0" smtClean="0">
              <a:latin typeface="宋体" panose="02010600030101010101" pitchFamily="2" charset="-122"/>
              <a:ea typeface="宋体" panose="02010600030101010101" pitchFamily="2" charset="-122"/>
              <a:cs typeface="+mn-ea"/>
            </a:endParaRPr>
          </a:p>
          <a:p>
            <a:pPr algn="ctr"/>
            <a:endParaRPr lang="en-US" altLang="zh-CN" sz="2400" b="1" dirty="0">
              <a:latin typeface="宋体" panose="02010600030101010101" pitchFamily="2" charset="-122"/>
              <a:ea typeface="宋体" panose="02010600030101010101" pitchFamily="2" charset="-122"/>
              <a:cs typeface="+mn-ea"/>
            </a:endParaRPr>
          </a:p>
          <a:p>
            <a:pPr algn="ctr"/>
            <a:endParaRPr lang="en-US" altLang="zh-CN" sz="2400" b="1" dirty="0" smtClean="0">
              <a:latin typeface="宋体" panose="02010600030101010101" pitchFamily="2" charset="-122"/>
              <a:ea typeface="宋体" panose="02010600030101010101" pitchFamily="2" charset="-122"/>
              <a:cs typeface="+mn-ea"/>
            </a:endParaRPr>
          </a:p>
          <a:p>
            <a:pPr algn="ctr"/>
            <a:endParaRPr lang="en-US" altLang="zh-CN" sz="2400" b="1" dirty="0" smtClean="0">
              <a:latin typeface="宋体" panose="02010600030101010101" pitchFamily="2" charset="-122"/>
              <a:ea typeface="宋体" panose="02010600030101010101" pitchFamily="2" charset="-122"/>
              <a:cs typeface="+mn-ea"/>
            </a:endParaRPr>
          </a:p>
        </p:txBody>
      </p:sp>
      <p:sp>
        <p:nvSpPr>
          <p:cNvPr id="4" name="矩形 3"/>
          <p:cNvSpPr/>
          <p:nvPr/>
        </p:nvSpPr>
        <p:spPr>
          <a:xfrm>
            <a:off x="3823132" y="766713"/>
            <a:ext cx="1422184" cy="461665"/>
          </a:xfrm>
          <a:prstGeom prst="rect">
            <a:avLst/>
          </a:prstGeom>
        </p:spPr>
        <p:txBody>
          <a:bodyPr wrap="none">
            <a:spAutoFit/>
          </a:bodyPr>
          <a:lstStyle/>
          <a:p>
            <a:pPr lvl="0" algn="ctr"/>
            <a:r>
              <a:rPr lang="zh-CN" altLang="en-US" sz="2400" dirty="0" smtClean="0">
                <a:solidFill>
                  <a:srgbClr val="000000"/>
                </a:solidFill>
                <a:latin typeface="方正黑体_GBK" panose="03000509000000000000" pitchFamily="65" charset="-122"/>
                <a:ea typeface="方正黑体_GBK" panose="03000509000000000000" pitchFamily="65" charset="-122"/>
                <a:cs typeface="+mn-ea"/>
              </a:rPr>
              <a:t>人力支持</a:t>
            </a:r>
            <a:endParaRPr lang="en-US" altLang="zh-CN" sz="2400" dirty="0">
              <a:solidFill>
                <a:srgbClr val="000000"/>
              </a:solidFill>
              <a:latin typeface="方正黑体_GBK" panose="03000509000000000000" pitchFamily="65" charset="-122"/>
              <a:ea typeface="方正黑体_GBK" panose="03000509000000000000" pitchFamily="65" charset="-122"/>
              <a:cs typeface="+mn-ea"/>
            </a:endParaRPr>
          </a:p>
        </p:txBody>
      </p:sp>
    </p:spTree>
    <p:extLst>
      <p:ext uri="{BB962C8B-B14F-4D97-AF65-F5344CB8AC3E}">
        <p14:creationId xmlns:p14="http://schemas.microsoft.com/office/powerpoint/2010/main" val="14379053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99"/>
          <p:cNvSpPr txBox="1"/>
          <p:nvPr/>
        </p:nvSpPr>
        <p:spPr>
          <a:xfrm>
            <a:off x="440055" y="1203598"/>
            <a:ext cx="8492490" cy="3785652"/>
          </a:xfrm>
          <a:prstGeom prst="rect">
            <a:avLst/>
          </a:prstGeom>
          <a:noFill/>
          <a:ln w="9525">
            <a:noFill/>
          </a:ln>
        </p:spPr>
        <p:txBody>
          <a:bodyPr wrap="square">
            <a:spAutoFit/>
          </a:bodyPr>
          <a:lstStyle/>
          <a:p>
            <a:r>
              <a:rPr lang="en-US" altLang="zh-CN" sz="2400" b="1" dirty="0" smtClean="0">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dirty="0" smtClean="0">
                <a:latin typeface="Times New Roman" panose="02020603050405020304" pitchFamily="18" charset="0"/>
                <a:ea typeface="宋体" panose="02010600030101010101" pitchFamily="2" charset="-122"/>
                <a:cs typeface="Times New Roman" panose="02020603050405020304" pitchFamily="18" charset="0"/>
              </a:rPr>
              <a:t>2.</a:t>
            </a:r>
            <a:r>
              <a:rPr lang="en-US" altLang="zh-CN" sz="2400" dirty="0">
                <a:latin typeface="Times New Roman" panose="02020603050405020304" pitchFamily="18" charset="0"/>
                <a:ea typeface="方正仿宋_GBK"/>
                <a:cs typeface="Times New Roman" panose="02020603050405020304" pitchFamily="18" charset="0"/>
              </a:rPr>
              <a:t> </a:t>
            </a:r>
            <a:r>
              <a:rPr lang="zh-CN" altLang="zh-CN" sz="2400" dirty="0" smtClean="0">
                <a:latin typeface="Times New Roman" panose="02020603050405020304" pitchFamily="18" charset="0"/>
                <a:ea typeface="方正楷体_GBK"/>
                <a:cs typeface="Times New Roman" panose="02020603050405020304" pitchFamily="18" charset="0"/>
              </a:rPr>
              <a:t>建立</a:t>
            </a:r>
            <a:r>
              <a:rPr lang="zh-CN" altLang="zh-CN" sz="2400" dirty="0">
                <a:latin typeface="Times New Roman" panose="02020603050405020304" pitchFamily="18" charset="0"/>
                <a:ea typeface="方正楷体_GBK"/>
                <a:cs typeface="Times New Roman" panose="02020603050405020304" pitchFamily="18" charset="0"/>
              </a:rPr>
              <a:t>二轮省志总纂班子。</a:t>
            </a:r>
            <a:r>
              <a:rPr lang="zh-CN" altLang="zh-CN" sz="2400" dirty="0">
                <a:latin typeface="Times New Roman"/>
                <a:ea typeface="方正仿宋_GBK"/>
                <a:cs typeface="Times New Roman"/>
              </a:rPr>
              <a:t>总纂班子由省长担任总纂，分管副省长、省政府秘书长担任常务副总纂，省委、省人大、省政府、省政协各一名副秘书长和省志办主任担任执行副总纂，省有关部门领导和离退休老领导担任责任副总纂</a:t>
            </a:r>
            <a:r>
              <a:rPr lang="zh-CN" altLang="zh-CN" sz="2400" dirty="0" smtClean="0">
                <a:latin typeface="Times New Roman"/>
                <a:ea typeface="方正仿宋_GBK"/>
                <a:cs typeface="Times New Roman"/>
              </a:rPr>
              <a:t>，</a:t>
            </a:r>
            <a:r>
              <a:rPr lang="zh-CN" altLang="en-US" sz="2400" dirty="0" smtClean="0">
                <a:latin typeface="Times New Roman"/>
                <a:ea typeface="方正仿宋_GBK"/>
                <a:cs typeface="Times New Roman"/>
              </a:rPr>
              <a:t>大家共同</a:t>
            </a:r>
            <a:r>
              <a:rPr lang="zh-CN" altLang="zh-CN" sz="2400" dirty="0" smtClean="0">
                <a:latin typeface="Times New Roman"/>
                <a:ea typeface="方正仿宋_GBK"/>
                <a:cs typeface="Times New Roman"/>
              </a:rPr>
              <a:t>对</a:t>
            </a:r>
            <a:r>
              <a:rPr lang="zh-CN" altLang="zh-CN" sz="2400" dirty="0">
                <a:latin typeface="Times New Roman"/>
                <a:ea typeface="方正仿宋_GBK"/>
                <a:cs typeface="Times New Roman"/>
              </a:rPr>
              <a:t>省志编纂工作进行宏观指导</a:t>
            </a:r>
            <a:r>
              <a:rPr lang="zh-CN" altLang="zh-CN" sz="2400" dirty="0" smtClean="0">
                <a:latin typeface="Times New Roman"/>
                <a:ea typeface="方正仿宋_GBK"/>
                <a:cs typeface="Times New Roman"/>
              </a:rPr>
              <a:t>和</a:t>
            </a:r>
            <a:r>
              <a:rPr lang="zh-CN" altLang="en-US" sz="2400" dirty="0">
                <a:latin typeface="Times New Roman"/>
                <a:ea typeface="方正仿宋_GBK"/>
                <a:cs typeface="Times New Roman"/>
              </a:rPr>
              <a:t>总体</a:t>
            </a:r>
            <a:r>
              <a:rPr lang="zh-CN" altLang="zh-CN" sz="2400" dirty="0" smtClean="0">
                <a:latin typeface="Times New Roman"/>
                <a:ea typeface="方正仿宋_GBK"/>
                <a:cs typeface="Times New Roman"/>
              </a:rPr>
              <a:t>把关</a:t>
            </a:r>
            <a:r>
              <a:rPr lang="zh-CN" altLang="zh-CN" sz="2400" dirty="0">
                <a:latin typeface="Times New Roman"/>
                <a:ea typeface="方正仿宋_GBK"/>
                <a:cs typeface="Times New Roman"/>
              </a:rPr>
              <a:t>。</a:t>
            </a:r>
            <a:r>
              <a:rPr lang="en-US" altLang="zh-CN" sz="2400" dirty="0">
                <a:latin typeface="Times New Roman"/>
                <a:ea typeface="方正仿宋_GBK"/>
              </a:rPr>
              <a:t>2009</a:t>
            </a:r>
            <a:r>
              <a:rPr lang="zh-CN" altLang="zh-CN" sz="2400" dirty="0">
                <a:latin typeface="Times New Roman"/>
                <a:ea typeface="方正仿宋_GBK"/>
                <a:cs typeface="Times New Roman"/>
              </a:rPr>
              <a:t>年以来，省政府先后聘请省人大</a:t>
            </a:r>
            <a:r>
              <a:rPr lang="zh-CN" altLang="zh-CN" sz="2400" dirty="0" smtClean="0">
                <a:latin typeface="Times New Roman"/>
                <a:ea typeface="方正仿宋_GBK"/>
                <a:cs typeface="Times New Roman"/>
              </a:rPr>
              <a:t>原秘书长</a:t>
            </a:r>
            <a:r>
              <a:rPr lang="zh-CN" altLang="en-US" sz="2400" dirty="0" smtClean="0">
                <a:latin typeface="Times New Roman"/>
                <a:ea typeface="方正仿宋_GBK"/>
                <a:cs typeface="Times New Roman"/>
              </a:rPr>
              <a:t>顾介康</a:t>
            </a:r>
            <a:r>
              <a:rPr lang="zh-CN" altLang="zh-CN" sz="2400" dirty="0" smtClean="0">
                <a:latin typeface="Times New Roman"/>
                <a:ea typeface="方正仿宋_GBK"/>
                <a:cs typeface="Times New Roman"/>
              </a:rPr>
              <a:t>等</a:t>
            </a:r>
            <a:r>
              <a:rPr lang="en-US" altLang="zh-CN" sz="2400" dirty="0">
                <a:latin typeface="Times New Roman"/>
                <a:ea typeface="方正仿宋_GBK"/>
              </a:rPr>
              <a:t>14</a:t>
            </a:r>
            <a:r>
              <a:rPr lang="zh-CN" altLang="zh-CN" sz="2400" dirty="0">
                <a:latin typeface="Times New Roman"/>
                <a:ea typeface="方正仿宋_GBK"/>
                <a:cs typeface="Times New Roman"/>
              </a:rPr>
              <a:t>位同志担任省志责任副总纂</a:t>
            </a:r>
            <a:r>
              <a:rPr lang="zh-CN" altLang="zh-CN" sz="2400" dirty="0" smtClean="0">
                <a:latin typeface="Times New Roman"/>
                <a:ea typeface="方正仿宋_GBK"/>
                <a:cs typeface="Times New Roman"/>
              </a:rPr>
              <a:t>，</a:t>
            </a:r>
            <a:r>
              <a:rPr lang="zh-CN" altLang="en-US" sz="2400" dirty="0" smtClean="0">
                <a:latin typeface="Times New Roman"/>
                <a:ea typeface="方正仿宋_GBK"/>
                <a:cs typeface="Times New Roman"/>
              </a:rPr>
              <a:t>切实</a:t>
            </a:r>
            <a:r>
              <a:rPr lang="zh-CN" altLang="zh-CN" sz="2400" dirty="0" smtClean="0">
                <a:latin typeface="Times New Roman"/>
                <a:ea typeface="方正仿宋_GBK"/>
                <a:cs typeface="Times New Roman"/>
              </a:rPr>
              <a:t>加大</a:t>
            </a:r>
            <a:r>
              <a:rPr lang="zh-CN" altLang="zh-CN" sz="2400" dirty="0">
                <a:latin typeface="Times New Roman"/>
                <a:ea typeface="方正仿宋_GBK"/>
                <a:cs typeface="Times New Roman"/>
              </a:rPr>
              <a:t>对二轮省志编纂的指导力度。</a:t>
            </a:r>
            <a:endParaRPr lang="en-US" altLang="zh-CN" sz="2400" b="1" dirty="0" smtClean="0">
              <a:latin typeface="宋体" panose="02010600030101010101" pitchFamily="2" charset="-122"/>
              <a:ea typeface="宋体" panose="02010600030101010101" pitchFamily="2" charset="-122"/>
              <a:cs typeface="+mn-ea"/>
            </a:endParaRPr>
          </a:p>
          <a:p>
            <a:pPr algn="ctr"/>
            <a:endParaRPr lang="en-US" altLang="zh-CN" sz="2400" b="1" dirty="0">
              <a:latin typeface="宋体" panose="02010600030101010101" pitchFamily="2" charset="-122"/>
              <a:ea typeface="宋体" panose="02010600030101010101" pitchFamily="2" charset="-122"/>
              <a:cs typeface="+mn-ea"/>
            </a:endParaRPr>
          </a:p>
          <a:p>
            <a:pPr algn="ctr"/>
            <a:endParaRPr lang="en-US" altLang="zh-CN" sz="2400" b="1" dirty="0" smtClean="0">
              <a:latin typeface="宋体" panose="02010600030101010101" pitchFamily="2" charset="-122"/>
              <a:ea typeface="宋体" panose="02010600030101010101" pitchFamily="2" charset="-122"/>
              <a:cs typeface="+mn-ea"/>
            </a:endParaRPr>
          </a:p>
          <a:p>
            <a:pPr algn="ctr"/>
            <a:endParaRPr lang="en-US" altLang="zh-CN" sz="2400" b="1" dirty="0" smtClean="0">
              <a:latin typeface="宋体" panose="02010600030101010101" pitchFamily="2" charset="-122"/>
              <a:ea typeface="宋体" panose="02010600030101010101" pitchFamily="2" charset="-122"/>
              <a:cs typeface="+mn-ea"/>
            </a:endParaRPr>
          </a:p>
        </p:txBody>
      </p:sp>
    </p:spTree>
    <p:extLst>
      <p:ext uri="{BB962C8B-B14F-4D97-AF65-F5344CB8AC3E}">
        <p14:creationId xmlns:p14="http://schemas.microsoft.com/office/powerpoint/2010/main" val="2229520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99"/>
          <p:cNvSpPr txBox="1"/>
          <p:nvPr/>
        </p:nvSpPr>
        <p:spPr>
          <a:xfrm>
            <a:off x="440055" y="1203598"/>
            <a:ext cx="8492490" cy="3046988"/>
          </a:xfrm>
          <a:prstGeom prst="rect">
            <a:avLst/>
          </a:prstGeom>
          <a:noFill/>
          <a:ln w="9525">
            <a:noFill/>
          </a:ln>
        </p:spPr>
        <p:txBody>
          <a:bodyPr wrap="square">
            <a:spAutoFit/>
          </a:bodyPr>
          <a:lstStyle/>
          <a:p>
            <a:r>
              <a:rPr lang="en-US" altLang="zh-CN" sz="2400" b="1" dirty="0" smtClean="0">
                <a:latin typeface="宋体" panose="02010600030101010101" pitchFamily="2" charset="-122"/>
                <a:ea typeface="宋体" panose="02010600030101010101" pitchFamily="2" charset="-122"/>
                <a:cs typeface="+mn-ea"/>
              </a:rPr>
              <a:t>    </a:t>
            </a:r>
          </a:p>
          <a:p>
            <a:pPr algn="just"/>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dirty="0" smtClean="0">
                <a:latin typeface="Times New Roman" panose="02020603050405020304" pitchFamily="18" charset="0"/>
                <a:ea typeface="宋体" panose="02010600030101010101" pitchFamily="2" charset="-122"/>
                <a:cs typeface="Times New Roman" panose="02020603050405020304" pitchFamily="18" charset="0"/>
              </a:rPr>
              <a:t>       3.</a:t>
            </a:r>
            <a:r>
              <a:rPr lang="zh-CN" altLang="en-US" sz="2400" dirty="0" smtClean="0">
                <a:latin typeface="Times New Roman"/>
                <a:ea typeface="方正楷体_GBK"/>
                <a:cs typeface="Times New Roman"/>
              </a:rPr>
              <a:t>省政府领导直接参与二轮省志编纂工作。</a:t>
            </a:r>
            <a:r>
              <a:rPr lang="zh-CN" altLang="en-US" sz="2400" dirty="0" smtClean="0">
                <a:latin typeface="Times New Roman"/>
                <a:ea typeface="方正仿宋_GBK"/>
                <a:cs typeface="Times New Roman"/>
              </a:rPr>
              <a:t>李学勇、石泰峰、吴政隆三位省长先后为二轮省志作总序；省长、分管副省长亲自审阅</a:t>
            </a:r>
            <a:r>
              <a:rPr lang="en-US" altLang="zh-CN" sz="2400" dirty="0" smtClean="0">
                <a:latin typeface="Times New Roman"/>
                <a:ea typeface="方正仿宋_GBK"/>
                <a:cs typeface="Times New Roman"/>
              </a:rPr>
              <a:t>《</a:t>
            </a:r>
            <a:r>
              <a:rPr lang="zh-CN" altLang="en-US" sz="2400" dirty="0" smtClean="0">
                <a:latin typeface="Times New Roman"/>
                <a:ea typeface="方正仿宋_GBK"/>
                <a:cs typeface="Times New Roman"/>
              </a:rPr>
              <a:t>政府志</a:t>
            </a:r>
            <a:r>
              <a:rPr lang="en-US" altLang="zh-CN" sz="2400" dirty="0" smtClean="0">
                <a:latin typeface="Times New Roman"/>
                <a:ea typeface="方正仿宋_GBK"/>
                <a:cs typeface="Times New Roman"/>
              </a:rPr>
              <a:t>》</a:t>
            </a:r>
            <a:r>
              <a:rPr lang="zh-CN" altLang="en-US" sz="2400" dirty="0">
                <a:latin typeface="Times New Roman"/>
                <a:ea typeface="方正仿宋_GBK"/>
                <a:cs typeface="Times New Roman"/>
              </a:rPr>
              <a:t>帮助</a:t>
            </a:r>
            <a:r>
              <a:rPr lang="zh-CN" altLang="en-US" sz="2400" dirty="0" smtClean="0">
                <a:latin typeface="Times New Roman"/>
                <a:ea typeface="方正仿宋_GBK"/>
                <a:cs typeface="Times New Roman"/>
              </a:rPr>
              <a:t>把关；省长、分管副省长通过调研</a:t>
            </a:r>
            <a:r>
              <a:rPr lang="zh-CN" altLang="en-US" sz="2400" dirty="0">
                <a:latin typeface="Times New Roman"/>
                <a:ea typeface="方正仿宋_GBK"/>
                <a:cs typeface="Times New Roman"/>
              </a:rPr>
              <a:t>座谈</a:t>
            </a:r>
            <a:r>
              <a:rPr lang="zh-CN" altLang="en-US" sz="2400" dirty="0" smtClean="0">
                <a:latin typeface="Times New Roman"/>
                <a:ea typeface="方正仿宋_GBK"/>
                <a:cs typeface="Times New Roman"/>
              </a:rPr>
              <a:t>、出席会议、批示文件等方式对做好二轮省志编纂工作提出明确要求。</a:t>
            </a:r>
            <a:endParaRPr lang="en-US" altLang="zh-CN" sz="2400" b="1" dirty="0">
              <a:latin typeface="宋体" panose="02010600030101010101" pitchFamily="2" charset="-122"/>
              <a:ea typeface="宋体" panose="02010600030101010101" pitchFamily="2" charset="-122"/>
              <a:cs typeface="+mn-ea"/>
            </a:endParaRPr>
          </a:p>
          <a:p>
            <a:pPr algn="ctr"/>
            <a:endParaRPr lang="en-US" altLang="zh-CN" sz="2400" b="1" dirty="0" smtClean="0">
              <a:latin typeface="宋体" panose="02010600030101010101" pitchFamily="2" charset="-122"/>
              <a:ea typeface="宋体" panose="02010600030101010101" pitchFamily="2" charset="-122"/>
              <a:cs typeface="+mn-ea"/>
            </a:endParaRPr>
          </a:p>
          <a:p>
            <a:pPr algn="ctr"/>
            <a:endParaRPr lang="en-US" altLang="zh-CN" sz="2400" b="1" dirty="0" smtClean="0">
              <a:latin typeface="宋体" panose="02010600030101010101" pitchFamily="2" charset="-122"/>
              <a:ea typeface="宋体" panose="02010600030101010101" pitchFamily="2" charset="-122"/>
              <a:cs typeface="+mn-ea"/>
            </a:endParaRPr>
          </a:p>
        </p:txBody>
      </p:sp>
    </p:spTree>
    <p:extLst>
      <p:ext uri="{BB962C8B-B14F-4D97-AF65-F5344CB8AC3E}">
        <p14:creationId xmlns:p14="http://schemas.microsoft.com/office/powerpoint/2010/main" val="19927080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99"/>
          <p:cNvSpPr txBox="1"/>
          <p:nvPr/>
        </p:nvSpPr>
        <p:spPr>
          <a:xfrm>
            <a:off x="440055" y="1203598"/>
            <a:ext cx="8492490" cy="3785652"/>
          </a:xfrm>
          <a:prstGeom prst="rect">
            <a:avLst/>
          </a:prstGeom>
          <a:noFill/>
          <a:ln w="9525">
            <a:noFill/>
          </a:ln>
        </p:spPr>
        <p:txBody>
          <a:bodyPr wrap="square">
            <a:spAutoFit/>
          </a:bodyPr>
          <a:lstStyle/>
          <a:p>
            <a:endParaRPr lang="en-US" altLang="zh-CN" sz="2400" b="1" dirty="0">
              <a:solidFill>
                <a:srgbClr val="000000"/>
              </a:solidFill>
              <a:latin typeface="宋体" panose="02010600030101010101" pitchFamily="2" charset="-122"/>
              <a:ea typeface="宋体" panose="02010600030101010101" pitchFamily="2" charset="-122"/>
              <a:cs typeface="+mn-ea"/>
            </a:endParaRPr>
          </a:p>
          <a:p>
            <a:pPr algn="just"/>
            <a:r>
              <a:rPr lang="en-US" altLang="zh-CN" sz="2400" b="1" kern="100" dirty="0" smtClean="0">
                <a:solidFill>
                  <a:srgbClr val="000000"/>
                </a:solidFill>
                <a:latin typeface="宋体" panose="02010600030101010101" pitchFamily="2" charset="-122"/>
                <a:ea typeface="宋体" panose="02010600030101010101" pitchFamily="2" charset="-122"/>
                <a:cs typeface="+mn-ea"/>
              </a:rPr>
              <a:t>    </a:t>
            </a:r>
          </a:p>
          <a:p>
            <a:pPr algn="just"/>
            <a:r>
              <a:rPr lang="en-US" altLang="zh-CN" sz="2400" b="1" kern="100" dirty="0">
                <a:solidFill>
                  <a:srgbClr val="000000"/>
                </a:solidFill>
                <a:latin typeface="宋体" panose="02010600030101010101" pitchFamily="2" charset="-122"/>
                <a:ea typeface="宋体" panose="02010600030101010101" pitchFamily="2" charset="-122"/>
                <a:cs typeface="+mn-ea"/>
              </a:rPr>
              <a:t> </a:t>
            </a:r>
            <a:r>
              <a:rPr lang="en-US" altLang="zh-CN" sz="2400" b="1" kern="100" dirty="0" smtClean="0">
                <a:solidFill>
                  <a:srgbClr val="000000"/>
                </a:solidFill>
                <a:latin typeface="宋体" panose="02010600030101010101" pitchFamily="2" charset="-122"/>
                <a:ea typeface="宋体" panose="02010600030101010101" pitchFamily="2" charset="-122"/>
                <a:cs typeface="+mn-ea"/>
              </a:rPr>
              <a:t>   </a:t>
            </a:r>
            <a:r>
              <a:rPr lang="zh-CN" altLang="en-US" sz="2400" kern="100" dirty="0" smtClean="0">
                <a:solidFill>
                  <a:srgbClr val="000000"/>
                </a:solidFill>
                <a:latin typeface="方正楷体_GBK" panose="03000509000000000000" pitchFamily="65" charset="-122"/>
                <a:ea typeface="方正楷体_GBK" panose="03000509000000000000" pitchFamily="65" charset="-122"/>
                <a:cs typeface="+mn-ea"/>
              </a:rPr>
              <a:t>省政府明确：</a:t>
            </a:r>
            <a:r>
              <a:rPr lang="zh-CN" altLang="en-US" sz="2400" kern="100" dirty="0" smtClean="0">
                <a:latin typeface="Times New Roman"/>
                <a:ea typeface="方正仿宋_GBK"/>
              </a:rPr>
              <a:t>二轮省志编纂经费和出版经费均由省财政拨付。</a:t>
            </a:r>
            <a:r>
              <a:rPr lang="en-US" altLang="zh-CN" sz="2400" kern="100" dirty="0" smtClean="0">
                <a:latin typeface="Times New Roman"/>
                <a:ea typeface="方正仿宋_GBK"/>
              </a:rPr>
              <a:t>        </a:t>
            </a:r>
          </a:p>
          <a:p>
            <a:pPr algn="just"/>
            <a:r>
              <a:rPr lang="en-US" altLang="zh-CN" sz="2400" kern="100" dirty="0">
                <a:latin typeface="Times New Roman"/>
                <a:ea typeface="方正仿宋_GBK"/>
              </a:rPr>
              <a:t> </a:t>
            </a:r>
            <a:r>
              <a:rPr lang="en-US" altLang="zh-CN" sz="2400" kern="100" dirty="0" smtClean="0">
                <a:latin typeface="Times New Roman"/>
                <a:ea typeface="方正仿宋_GBK"/>
              </a:rPr>
              <a:t>       </a:t>
            </a:r>
            <a:r>
              <a:rPr lang="zh-CN" altLang="en-US" sz="2400" kern="100" dirty="0" smtClean="0">
                <a:latin typeface="Times New Roman"/>
                <a:ea typeface="方正仿宋_GBK"/>
              </a:rPr>
              <a:t>这项政策为二轮省志编纂工作提供了稳定的经费保障，创造了有利的工作条件。</a:t>
            </a:r>
            <a:endParaRPr lang="zh-CN" altLang="zh-CN" sz="1400" kern="100" dirty="0">
              <a:latin typeface="Times New Roman"/>
              <a:ea typeface="宋体"/>
            </a:endParaRPr>
          </a:p>
          <a:p>
            <a:endParaRPr lang="en-US" altLang="zh-CN" sz="2400" b="1" dirty="0" smtClean="0">
              <a:solidFill>
                <a:srgbClr val="000000"/>
              </a:solidFill>
              <a:latin typeface="宋体" panose="02010600030101010101" pitchFamily="2" charset="-122"/>
              <a:ea typeface="宋体" panose="02010600030101010101" pitchFamily="2" charset="-122"/>
              <a:cs typeface="+mn-ea"/>
            </a:endParaRPr>
          </a:p>
          <a:p>
            <a:pPr algn="ctr"/>
            <a:endParaRPr lang="en-US" altLang="zh-CN" sz="2400" b="1" dirty="0">
              <a:solidFill>
                <a:srgbClr val="000000"/>
              </a:solidFill>
              <a:latin typeface="宋体" panose="02010600030101010101" pitchFamily="2" charset="-122"/>
              <a:ea typeface="宋体" panose="02010600030101010101" pitchFamily="2" charset="-122"/>
              <a:cs typeface="+mn-ea"/>
            </a:endParaRPr>
          </a:p>
          <a:p>
            <a:pPr algn="ctr"/>
            <a:endParaRPr lang="en-US" altLang="zh-CN" sz="2400" b="1" dirty="0" smtClean="0">
              <a:solidFill>
                <a:srgbClr val="000000"/>
              </a:solidFill>
              <a:latin typeface="宋体" panose="02010600030101010101" pitchFamily="2" charset="-122"/>
              <a:ea typeface="宋体" panose="02010600030101010101" pitchFamily="2" charset="-122"/>
              <a:cs typeface="+mn-ea"/>
            </a:endParaRPr>
          </a:p>
          <a:p>
            <a:pPr algn="ctr"/>
            <a:endParaRPr lang="en-US" altLang="zh-CN" sz="2400" b="1" dirty="0" smtClean="0">
              <a:solidFill>
                <a:srgbClr val="000000"/>
              </a:solidFill>
              <a:latin typeface="宋体" panose="02010600030101010101" pitchFamily="2" charset="-122"/>
              <a:ea typeface="宋体" panose="02010600030101010101" pitchFamily="2" charset="-122"/>
              <a:cs typeface="+mn-ea"/>
            </a:endParaRPr>
          </a:p>
        </p:txBody>
      </p:sp>
      <p:sp>
        <p:nvSpPr>
          <p:cNvPr id="4" name="矩形 3"/>
          <p:cNvSpPr/>
          <p:nvPr/>
        </p:nvSpPr>
        <p:spPr>
          <a:xfrm>
            <a:off x="3823132" y="766713"/>
            <a:ext cx="1422184" cy="830997"/>
          </a:xfrm>
          <a:prstGeom prst="rect">
            <a:avLst/>
          </a:prstGeom>
        </p:spPr>
        <p:txBody>
          <a:bodyPr wrap="none">
            <a:spAutoFit/>
          </a:bodyPr>
          <a:lstStyle/>
          <a:p>
            <a:pPr algn="ctr"/>
            <a:endParaRPr lang="en-US" altLang="zh-CN" sz="2400" b="1" dirty="0" smtClean="0">
              <a:solidFill>
                <a:srgbClr val="000000"/>
              </a:solidFill>
              <a:latin typeface="宋体" panose="02010600030101010101" pitchFamily="2" charset="-122"/>
              <a:ea typeface="宋体" panose="02010600030101010101" pitchFamily="2" charset="-122"/>
              <a:cs typeface="+mn-ea"/>
            </a:endParaRPr>
          </a:p>
          <a:p>
            <a:pPr algn="ctr"/>
            <a:r>
              <a:rPr lang="zh-CN" altLang="en-US" sz="2400" dirty="0" smtClean="0">
                <a:solidFill>
                  <a:srgbClr val="000000"/>
                </a:solidFill>
                <a:latin typeface="方正黑体_GBK" panose="03000509000000000000" pitchFamily="65" charset="-122"/>
                <a:ea typeface="方正黑体_GBK" panose="03000509000000000000" pitchFamily="65" charset="-122"/>
                <a:cs typeface="+mn-ea"/>
              </a:rPr>
              <a:t>财力支持</a:t>
            </a:r>
            <a:endParaRPr lang="en-US" altLang="zh-CN" sz="2400" dirty="0">
              <a:solidFill>
                <a:srgbClr val="000000"/>
              </a:solidFill>
              <a:latin typeface="方正黑体_GBK" panose="03000509000000000000" pitchFamily="65" charset="-122"/>
              <a:ea typeface="方正黑体_GBK" panose="03000509000000000000" pitchFamily="65" charset="-122"/>
              <a:cs typeface="+mn-ea"/>
            </a:endParaRPr>
          </a:p>
        </p:txBody>
      </p:sp>
    </p:spTree>
    <p:extLst>
      <p:ext uri="{BB962C8B-B14F-4D97-AF65-F5344CB8AC3E}">
        <p14:creationId xmlns:p14="http://schemas.microsoft.com/office/powerpoint/2010/main" val="42519518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99"/>
          <p:cNvSpPr txBox="1"/>
          <p:nvPr/>
        </p:nvSpPr>
        <p:spPr>
          <a:xfrm>
            <a:off x="440055" y="1203598"/>
            <a:ext cx="8492490" cy="5009064"/>
          </a:xfrm>
          <a:prstGeom prst="rect">
            <a:avLst/>
          </a:prstGeom>
          <a:noFill/>
          <a:ln w="9525">
            <a:noFill/>
          </a:ln>
        </p:spPr>
        <p:txBody>
          <a:bodyPr wrap="square">
            <a:spAutoFit/>
          </a:bodyPr>
          <a:lstStyle/>
          <a:p>
            <a:pPr algn="just">
              <a:lnSpc>
                <a:spcPts val="3280"/>
              </a:lnSpc>
            </a:pPr>
            <a:r>
              <a:rPr lang="en-US" altLang="zh-CN" sz="2400" b="1"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 </a:t>
            </a:r>
            <a:r>
              <a:rPr lang="en-US" altLang="zh-CN" sz="2400" b="1"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       </a:t>
            </a:r>
            <a:r>
              <a:rPr lang="en-US" altLang="zh-CN" sz="20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2009</a:t>
            </a:r>
            <a:r>
              <a:rPr lang="zh-CN" altLang="en-US"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年，省政府召开二轮省志编纂工作启动会议，对编纂二轮省志作出具体部署</a:t>
            </a:r>
            <a:r>
              <a:rPr lang="zh-CN" altLang="en-US" sz="20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，副省长曹卫星参会并讲话。</a:t>
            </a:r>
            <a:endParaRPr lang="en-US" altLang="zh-CN"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endParaRPr>
          </a:p>
          <a:p>
            <a:pPr algn="just">
              <a:lnSpc>
                <a:spcPts val="3280"/>
              </a:lnSpc>
            </a:pPr>
            <a:r>
              <a:rPr lang="en-US" altLang="zh-CN"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 </a:t>
            </a:r>
            <a:r>
              <a:rPr lang="en-US" altLang="zh-CN" sz="20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       2012</a:t>
            </a:r>
            <a:r>
              <a:rPr lang="zh-CN" altLang="en-US"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年，省政府召开加快全省二轮志书编纂工作电视电话会议</a:t>
            </a:r>
            <a:r>
              <a:rPr lang="zh-CN" altLang="en-US" sz="20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，副省长曹卫星参会，对</a:t>
            </a:r>
            <a:r>
              <a:rPr lang="zh-CN" altLang="en-US"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加快</a:t>
            </a:r>
            <a:r>
              <a:rPr lang="zh-CN" altLang="en-US" sz="20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推进</a:t>
            </a:r>
            <a:r>
              <a:rPr lang="zh-CN" altLang="en-US"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全省</a:t>
            </a:r>
            <a:r>
              <a:rPr lang="zh-CN" altLang="en-US" sz="20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三</a:t>
            </a:r>
            <a:r>
              <a:rPr lang="zh-CN" altLang="en-US"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级志书编纂工作提出了明确要求。</a:t>
            </a:r>
            <a:endParaRPr lang="en-US" altLang="zh-CN"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endParaRPr>
          </a:p>
          <a:p>
            <a:pPr algn="just">
              <a:lnSpc>
                <a:spcPts val="3280"/>
              </a:lnSpc>
            </a:pPr>
            <a:r>
              <a:rPr lang="en-US" altLang="zh-CN"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   </a:t>
            </a:r>
            <a:r>
              <a:rPr lang="en-US" altLang="zh-CN" sz="20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     </a:t>
            </a:r>
            <a:r>
              <a:rPr lang="en-US" altLang="zh-CN"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2016</a:t>
            </a:r>
            <a:r>
              <a:rPr lang="zh-CN" altLang="en-US"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年，</a:t>
            </a:r>
            <a:r>
              <a:rPr lang="zh-CN" altLang="en-US" sz="20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省政府办公厅召开</a:t>
            </a:r>
            <a:r>
              <a:rPr lang="zh-CN" altLang="en-US"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二轮省志编纂工作推进会，省政府办公厅</a:t>
            </a:r>
            <a:r>
              <a:rPr lang="zh-CN" altLang="en-US" sz="20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主任谢润盛参会并讲话</a:t>
            </a:r>
            <a:r>
              <a:rPr lang="zh-CN" altLang="en-US"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，要求进一步强化工作措施、完善保障条件。 </a:t>
            </a:r>
            <a:endParaRPr lang="en-US" altLang="zh-CN"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endParaRPr>
          </a:p>
          <a:p>
            <a:pPr algn="just">
              <a:lnSpc>
                <a:spcPts val="3280"/>
              </a:lnSpc>
            </a:pPr>
            <a:r>
              <a:rPr lang="en-US" altLang="zh-CN"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   </a:t>
            </a:r>
            <a:r>
              <a:rPr lang="en-US" altLang="zh-CN" sz="20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     </a:t>
            </a:r>
            <a:r>
              <a:rPr lang="en-US" altLang="zh-CN"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2017</a:t>
            </a:r>
            <a:r>
              <a:rPr lang="zh-CN" altLang="en-US"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年，省政府办公厅召开二轮省志及年鉴编纂工作进度情况通报会，省政府办公厅</a:t>
            </a:r>
            <a:r>
              <a:rPr lang="zh-CN" altLang="en-US" sz="20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主任谢润盛参会并讲话</a:t>
            </a:r>
            <a:r>
              <a:rPr lang="zh-CN" altLang="en-US"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，要求加快工作进度，高水平高质量完成志书编纂任务。</a:t>
            </a:r>
            <a:r>
              <a:rPr lang="en-US" altLang="zh-CN" sz="2000" b="1"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   </a:t>
            </a:r>
          </a:p>
          <a:p>
            <a:pPr algn="ctr"/>
            <a:endParaRPr lang="en-US" altLang="zh-CN" sz="2400" b="1" dirty="0">
              <a:solidFill>
                <a:srgbClr val="000000"/>
              </a:solidFill>
              <a:latin typeface="宋体" panose="02010600030101010101" pitchFamily="2" charset="-122"/>
              <a:ea typeface="宋体" panose="02010600030101010101" pitchFamily="2" charset="-122"/>
              <a:cs typeface="+mn-ea"/>
            </a:endParaRPr>
          </a:p>
          <a:p>
            <a:pPr algn="ctr"/>
            <a:endParaRPr lang="en-US" altLang="zh-CN" sz="2400" b="1" dirty="0" smtClean="0">
              <a:solidFill>
                <a:srgbClr val="000000"/>
              </a:solidFill>
              <a:latin typeface="宋体" panose="02010600030101010101" pitchFamily="2" charset="-122"/>
              <a:ea typeface="宋体" panose="02010600030101010101" pitchFamily="2" charset="-122"/>
              <a:cs typeface="+mn-ea"/>
            </a:endParaRPr>
          </a:p>
          <a:p>
            <a:pPr algn="ctr"/>
            <a:endParaRPr lang="en-US" altLang="zh-CN" sz="2400" b="1" dirty="0" smtClean="0">
              <a:solidFill>
                <a:srgbClr val="000000"/>
              </a:solidFill>
              <a:latin typeface="宋体" panose="02010600030101010101" pitchFamily="2" charset="-122"/>
              <a:ea typeface="宋体" panose="02010600030101010101" pitchFamily="2" charset="-122"/>
              <a:cs typeface="+mn-ea"/>
            </a:endParaRPr>
          </a:p>
        </p:txBody>
      </p:sp>
      <p:sp>
        <p:nvSpPr>
          <p:cNvPr id="4" name="矩形 3"/>
          <p:cNvSpPr/>
          <p:nvPr/>
        </p:nvSpPr>
        <p:spPr>
          <a:xfrm>
            <a:off x="3823132" y="766713"/>
            <a:ext cx="1422184" cy="461665"/>
          </a:xfrm>
          <a:prstGeom prst="rect">
            <a:avLst/>
          </a:prstGeom>
        </p:spPr>
        <p:txBody>
          <a:bodyPr wrap="none">
            <a:spAutoFit/>
          </a:bodyPr>
          <a:lstStyle/>
          <a:p>
            <a:pPr algn="ctr"/>
            <a:r>
              <a:rPr lang="zh-CN" altLang="en-US" sz="2400" dirty="0" smtClean="0">
                <a:solidFill>
                  <a:srgbClr val="000000"/>
                </a:solidFill>
                <a:latin typeface="方正黑体_GBK" panose="03000509000000000000" pitchFamily="65" charset="-122"/>
                <a:ea typeface="方正黑体_GBK" panose="03000509000000000000" pitchFamily="65" charset="-122"/>
                <a:cs typeface="+mn-ea"/>
              </a:rPr>
              <a:t>会议支持</a:t>
            </a:r>
            <a:endParaRPr lang="en-US" altLang="zh-CN" sz="2400" dirty="0">
              <a:solidFill>
                <a:srgbClr val="000000"/>
              </a:solidFill>
              <a:latin typeface="方正黑体_GBK" panose="03000509000000000000" pitchFamily="65" charset="-122"/>
              <a:ea typeface="方正黑体_GBK" panose="03000509000000000000" pitchFamily="65" charset="-122"/>
              <a:cs typeface="+mn-ea"/>
            </a:endParaRPr>
          </a:p>
        </p:txBody>
      </p:sp>
    </p:spTree>
    <p:extLst>
      <p:ext uri="{BB962C8B-B14F-4D97-AF65-F5344CB8AC3E}">
        <p14:creationId xmlns:p14="http://schemas.microsoft.com/office/powerpoint/2010/main" val="24435087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99"/>
          <p:cNvSpPr txBox="1"/>
          <p:nvPr/>
        </p:nvSpPr>
        <p:spPr>
          <a:xfrm>
            <a:off x="440055" y="1006351"/>
            <a:ext cx="8492490" cy="3477875"/>
          </a:xfrm>
          <a:prstGeom prst="rect">
            <a:avLst/>
          </a:prstGeom>
          <a:noFill/>
          <a:ln w="9525">
            <a:noFill/>
          </a:ln>
        </p:spPr>
        <p:txBody>
          <a:bodyPr wrap="square">
            <a:spAutoFit/>
          </a:bodyPr>
          <a:lstStyle/>
          <a:p>
            <a:pPr algn="just">
              <a:lnSpc>
                <a:spcPts val="3280"/>
              </a:lnSpc>
            </a:pPr>
            <a:r>
              <a:rPr lang="en-US" altLang="zh-CN" sz="20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        2008</a:t>
            </a:r>
            <a:r>
              <a:rPr lang="zh-CN" altLang="en-US"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年，省政府办公厅转发</a:t>
            </a:r>
            <a:r>
              <a:rPr lang="en-US" altLang="zh-CN"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a:t>
            </a:r>
            <a:r>
              <a:rPr lang="zh-CN" altLang="en-US"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第二轮江苏省志编纂工作方案</a:t>
            </a:r>
            <a:r>
              <a:rPr lang="en-US" altLang="zh-CN"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a:t>
            </a:r>
            <a:r>
              <a:rPr lang="zh-CN" altLang="en-US"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的通知，启动二轮省志编纂工作。</a:t>
            </a:r>
          </a:p>
          <a:p>
            <a:pPr algn="just">
              <a:lnSpc>
                <a:spcPts val="3280"/>
              </a:lnSpc>
            </a:pPr>
            <a:r>
              <a:rPr lang="zh-CN" altLang="en-US"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   </a:t>
            </a:r>
            <a:r>
              <a:rPr lang="zh-CN" altLang="en-US" sz="20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     </a:t>
            </a:r>
            <a:r>
              <a:rPr lang="en-US" altLang="zh-CN"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2010</a:t>
            </a:r>
            <a:r>
              <a:rPr lang="zh-CN" altLang="en-US"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年，省政府办公厅转发</a:t>
            </a:r>
            <a:r>
              <a:rPr lang="en-US" altLang="zh-CN"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a:t>
            </a:r>
            <a:r>
              <a:rPr lang="zh-CN" altLang="en-US"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第二轮江苏省志编纂工作方案调整意见</a:t>
            </a:r>
            <a:r>
              <a:rPr lang="en-US" altLang="zh-CN"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a:t>
            </a:r>
            <a:r>
              <a:rPr lang="zh-CN" altLang="en-US"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的通知，根据政府机构改革情况对二轮省志编纂方案及时作出调整。</a:t>
            </a:r>
          </a:p>
          <a:p>
            <a:pPr algn="just">
              <a:lnSpc>
                <a:spcPts val="3280"/>
              </a:lnSpc>
            </a:pPr>
            <a:r>
              <a:rPr lang="zh-CN" altLang="en-US"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   </a:t>
            </a:r>
            <a:r>
              <a:rPr lang="zh-CN" altLang="en-US" sz="20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     </a:t>
            </a:r>
            <a:r>
              <a:rPr lang="en-US" altLang="zh-CN"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2016</a:t>
            </a:r>
            <a:r>
              <a:rPr lang="zh-CN" altLang="en-US"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年，省政府自当年起连续</a:t>
            </a:r>
            <a:r>
              <a:rPr lang="en-US" altLang="zh-CN"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3</a:t>
            </a:r>
            <a:r>
              <a:rPr lang="zh-CN" altLang="en-US"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年</a:t>
            </a:r>
            <a:r>
              <a:rPr lang="zh-CN" altLang="en-US" sz="20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把二</a:t>
            </a:r>
            <a:r>
              <a:rPr lang="zh-CN" altLang="en-US"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轮修志任务列入</a:t>
            </a:r>
            <a:r>
              <a:rPr lang="en-US" altLang="zh-CN"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a:t>
            </a:r>
            <a:r>
              <a:rPr lang="zh-CN" altLang="en-US"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省政府年度十大主要任务百项重点工作责任分工方案</a:t>
            </a:r>
            <a:r>
              <a:rPr lang="en-US" altLang="zh-CN"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a:t>
            </a:r>
            <a:r>
              <a:rPr lang="zh-CN" altLang="en-US"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，对二</a:t>
            </a:r>
            <a:r>
              <a:rPr lang="zh-CN" altLang="en-US" sz="20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轮</a:t>
            </a:r>
            <a:r>
              <a:rPr lang="zh-CN" altLang="en-US"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修</a:t>
            </a:r>
            <a:r>
              <a:rPr lang="zh-CN" altLang="en-US" sz="20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志工作进行</a:t>
            </a:r>
            <a:r>
              <a:rPr lang="zh-CN" altLang="en-US"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督促推动。 </a:t>
            </a:r>
          </a:p>
          <a:p>
            <a:pPr algn="just">
              <a:lnSpc>
                <a:spcPts val="3280"/>
              </a:lnSpc>
            </a:pPr>
            <a:r>
              <a:rPr lang="zh-CN" altLang="en-US"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   </a:t>
            </a:r>
            <a:r>
              <a:rPr lang="zh-CN" altLang="en-US" sz="20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     </a:t>
            </a:r>
            <a:r>
              <a:rPr lang="en-US" altLang="zh-CN"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2017</a:t>
            </a:r>
            <a:r>
              <a:rPr lang="zh-CN" altLang="en-US"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年，省政府办公厅转发</a:t>
            </a:r>
            <a:r>
              <a:rPr lang="en-US" altLang="zh-CN"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a:t>
            </a:r>
            <a:r>
              <a:rPr lang="zh-CN" altLang="en-US"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第二轮江苏省志编纂工作调整方案</a:t>
            </a:r>
            <a:r>
              <a:rPr lang="en-US" altLang="zh-CN"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a:t>
            </a:r>
            <a:r>
              <a:rPr lang="zh-CN" altLang="en-US"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的通知，根据工作</a:t>
            </a:r>
            <a:r>
              <a:rPr lang="zh-CN" altLang="en-US" sz="20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实际，对</a:t>
            </a:r>
            <a:r>
              <a:rPr lang="zh-CN" altLang="en-US"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部分志书的名称、内容等作出适当调整。</a:t>
            </a:r>
          </a:p>
        </p:txBody>
      </p:sp>
      <p:sp>
        <p:nvSpPr>
          <p:cNvPr id="4" name="矩形 3"/>
          <p:cNvSpPr/>
          <p:nvPr/>
        </p:nvSpPr>
        <p:spPr>
          <a:xfrm>
            <a:off x="3635896" y="522188"/>
            <a:ext cx="1637022" cy="461665"/>
          </a:xfrm>
          <a:prstGeom prst="rect">
            <a:avLst/>
          </a:prstGeom>
        </p:spPr>
        <p:txBody>
          <a:bodyPr wrap="square">
            <a:spAutoFit/>
          </a:bodyPr>
          <a:lstStyle/>
          <a:p>
            <a:pPr algn="ctr"/>
            <a:r>
              <a:rPr lang="zh-CN" altLang="en-US" sz="2400" dirty="0" smtClean="0">
                <a:solidFill>
                  <a:srgbClr val="000000"/>
                </a:solidFill>
                <a:latin typeface="方正黑体_GBK" panose="03000509000000000000" pitchFamily="65" charset="-122"/>
                <a:ea typeface="方正黑体_GBK" panose="03000509000000000000" pitchFamily="65" charset="-122"/>
                <a:cs typeface="+mn-ea"/>
              </a:rPr>
              <a:t>文件支持</a:t>
            </a:r>
            <a:endParaRPr lang="en-US" altLang="zh-CN" sz="2400" dirty="0">
              <a:solidFill>
                <a:srgbClr val="000000"/>
              </a:solidFill>
              <a:latin typeface="方正黑体_GBK" panose="03000509000000000000" pitchFamily="65" charset="-122"/>
              <a:ea typeface="方正黑体_GBK" panose="03000509000000000000" pitchFamily="65" charset="-122"/>
              <a:cs typeface="+mn-ea"/>
            </a:endParaRPr>
          </a:p>
        </p:txBody>
      </p:sp>
    </p:spTree>
    <p:extLst>
      <p:ext uri="{BB962C8B-B14F-4D97-AF65-F5344CB8AC3E}">
        <p14:creationId xmlns:p14="http://schemas.microsoft.com/office/powerpoint/2010/main" val="3755320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440055" y="1203598"/>
            <a:ext cx="8492490" cy="1569660"/>
          </a:xfrm>
          <a:prstGeom prst="rect">
            <a:avLst/>
          </a:prstGeom>
          <a:noFill/>
          <a:ln w="9525">
            <a:noFill/>
          </a:ln>
        </p:spPr>
        <p:txBody>
          <a:bodyPr wrap="square">
            <a:spAutoFit/>
          </a:bodyPr>
          <a:lstStyle/>
          <a:p>
            <a:pPr algn="just"/>
            <a:r>
              <a:rPr lang="en-US" altLang="zh-CN" sz="2400" dirty="0" smtClean="0">
                <a:solidFill>
                  <a:srgbClr val="000000"/>
                </a:solidFill>
                <a:latin typeface="宋体" panose="02010600030101010101" pitchFamily="2" charset="-122"/>
                <a:ea typeface="宋体" panose="02010600030101010101" pitchFamily="2" charset="-122"/>
                <a:cs typeface="+mn-ea"/>
              </a:rPr>
              <a:t>    </a:t>
            </a:r>
          </a:p>
          <a:p>
            <a:pPr algn="just"/>
            <a:r>
              <a:rPr lang="en-US" altLang="zh-CN" sz="2400" b="1" dirty="0">
                <a:solidFill>
                  <a:srgbClr val="000000"/>
                </a:solidFill>
                <a:latin typeface="宋体" panose="02010600030101010101" pitchFamily="2" charset="-122"/>
                <a:ea typeface="宋体" panose="02010600030101010101" pitchFamily="2" charset="-122"/>
                <a:cs typeface="+mn-ea"/>
              </a:rPr>
              <a:t> </a:t>
            </a:r>
            <a:r>
              <a:rPr lang="en-US" altLang="zh-CN" sz="2400" b="1" dirty="0" smtClean="0">
                <a:solidFill>
                  <a:srgbClr val="000000"/>
                </a:solidFill>
                <a:latin typeface="宋体" panose="02010600030101010101" pitchFamily="2" charset="-122"/>
                <a:ea typeface="宋体" panose="02010600030101010101" pitchFamily="2" charset="-122"/>
                <a:cs typeface="+mn-ea"/>
              </a:rPr>
              <a:t>   </a:t>
            </a:r>
          </a:p>
          <a:p>
            <a:pPr algn="just"/>
            <a:r>
              <a:rPr lang="en-US" altLang="zh-CN" sz="2400" b="1" dirty="0">
                <a:solidFill>
                  <a:srgbClr val="000000"/>
                </a:solidFill>
                <a:latin typeface="宋体" panose="02010600030101010101" pitchFamily="2" charset="-122"/>
                <a:ea typeface="宋体" panose="02010600030101010101" pitchFamily="2" charset="-122"/>
                <a:cs typeface="+mn-ea"/>
              </a:rPr>
              <a:t> </a:t>
            </a:r>
            <a:r>
              <a:rPr lang="en-US" altLang="zh-CN" sz="2400" b="1" dirty="0" smtClean="0">
                <a:solidFill>
                  <a:srgbClr val="000000"/>
                </a:solidFill>
                <a:latin typeface="宋体" panose="02010600030101010101" pitchFamily="2" charset="-122"/>
                <a:ea typeface="宋体" panose="02010600030101010101" pitchFamily="2" charset="-122"/>
                <a:cs typeface="+mn-ea"/>
              </a:rPr>
              <a:t>   </a:t>
            </a:r>
            <a:r>
              <a:rPr lang="zh-CN" altLang="en-US" sz="2400" b="1" dirty="0">
                <a:solidFill>
                  <a:srgbClr val="000000"/>
                </a:solidFill>
                <a:latin typeface="方正仿宋_GBK" panose="03000509000000000000" pitchFamily="65" charset="-122"/>
                <a:ea typeface="方正仿宋_GBK" panose="03000509000000000000" pitchFamily="65" charset="-122"/>
                <a:cs typeface="+mn-ea"/>
              </a:rPr>
              <a:t>中指组</a:t>
            </a:r>
            <a:r>
              <a:rPr lang="zh-CN" altLang="en-US" sz="2400" dirty="0" smtClean="0">
                <a:solidFill>
                  <a:srgbClr val="000000"/>
                </a:solidFill>
                <a:latin typeface="方正仿宋_GBK" panose="03000509000000000000" pitchFamily="65" charset="-122"/>
                <a:ea typeface="方正仿宋_GBK" panose="03000509000000000000" pitchFamily="65" charset="-122"/>
                <a:cs typeface="+mn-ea"/>
              </a:rPr>
              <a:t>：通过出台制度、组织研讨、交流经验等方式支持、推动全国二轮</a:t>
            </a:r>
            <a:r>
              <a:rPr lang="zh-CN" altLang="en-US" sz="2400" dirty="0">
                <a:solidFill>
                  <a:srgbClr val="000000"/>
                </a:solidFill>
                <a:latin typeface="方正仿宋_GBK" panose="03000509000000000000" pitchFamily="65" charset="-122"/>
                <a:ea typeface="方正仿宋_GBK" panose="03000509000000000000" pitchFamily="65" charset="-122"/>
                <a:cs typeface="+mn-ea"/>
              </a:rPr>
              <a:t>修志</a:t>
            </a:r>
            <a:r>
              <a:rPr lang="zh-CN" altLang="en-US" sz="2400" dirty="0" smtClean="0">
                <a:solidFill>
                  <a:srgbClr val="000000"/>
                </a:solidFill>
                <a:latin typeface="方正仿宋_GBK" panose="03000509000000000000" pitchFamily="65" charset="-122"/>
                <a:ea typeface="方正仿宋_GBK" panose="03000509000000000000" pitchFamily="65" charset="-122"/>
                <a:cs typeface="+mn-ea"/>
              </a:rPr>
              <a:t>，在业务指导方面做了</a:t>
            </a:r>
            <a:r>
              <a:rPr lang="zh-CN" altLang="en-US" sz="2400" dirty="0">
                <a:solidFill>
                  <a:srgbClr val="000000"/>
                </a:solidFill>
                <a:latin typeface="方正仿宋_GBK" panose="03000509000000000000" pitchFamily="65" charset="-122"/>
                <a:ea typeface="方正仿宋_GBK" panose="03000509000000000000" pitchFamily="65" charset="-122"/>
                <a:cs typeface="+mn-ea"/>
              </a:rPr>
              <a:t>许多</a:t>
            </a:r>
            <a:r>
              <a:rPr lang="zh-CN" altLang="en-US" sz="2400" dirty="0" smtClean="0">
                <a:solidFill>
                  <a:srgbClr val="000000"/>
                </a:solidFill>
                <a:latin typeface="方正仿宋_GBK" panose="03000509000000000000" pitchFamily="65" charset="-122"/>
                <a:ea typeface="方正仿宋_GBK" panose="03000509000000000000" pitchFamily="65" charset="-122"/>
                <a:cs typeface="+mn-ea"/>
              </a:rPr>
              <a:t>工作。</a:t>
            </a:r>
            <a:endParaRPr lang="en-US" altLang="zh-CN" sz="2400" dirty="0" smtClean="0">
              <a:solidFill>
                <a:srgbClr val="000000"/>
              </a:solidFill>
              <a:latin typeface="方正仿宋_GBK" panose="03000509000000000000" pitchFamily="65" charset="-122"/>
              <a:ea typeface="方正仿宋_GBK" panose="03000509000000000000" pitchFamily="65" charset="-122"/>
              <a:cs typeface="+mn-ea"/>
            </a:endParaRPr>
          </a:p>
        </p:txBody>
      </p:sp>
    </p:spTree>
    <p:custDataLst>
      <p:tags r:id="rId1"/>
    </p:custDataLst>
    <p:extLst>
      <p:ext uri="{BB962C8B-B14F-4D97-AF65-F5344CB8AC3E}">
        <p14:creationId xmlns:p14="http://schemas.microsoft.com/office/powerpoint/2010/main" val="4861875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99"/>
          <p:cNvSpPr txBox="1"/>
          <p:nvPr/>
        </p:nvSpPr>
        <p:spPr>
          <a:xfrm>
            <a:off x="310079" y="555526"/>
            <a:ext cx="8492490" cy="5201424"/>
          </a:xfrm>
          <a:prstGeom prst="rect">
            <a:avLst/>
          </a:prstGeom>
          <a:noFill/>
          <a:ln w="9525">
            <a:noFill/>
          </a:ln>
        </p:spPr>
        <p:txBody>
          <a:bodyPr wrap="square">
            <a:spAutoFit/>
          </a:bodyPr>
          <a:lstStyle/>
          <a:p>
            <a:pPr algn="just"/>
            <a:endParaRPr lang="en-US" altLang="zh-CN" sz="2000" kern="1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endParaRPr>
          </a:p>
          <a:p>
            <a:pPr algn="just"/>
            <a:r>
              <a:rPr lang="en-US" altLang="zh-CN" sz="2000" kern="1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 </a:t>
            </a:r>
            <a:r>
              <a:rPr lang="en-US" altLang="zh-CN" sz="2000" kern="1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        2007</a:t>
            </a:r>
            <a:r>
              <a:rPr lang="zh-CN" altLang="en-US" sz="2000" kern="1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年，中指组印发</a:t>
            </a:r>
            <a:r>
              <a:rPr lang="en-US" altLang="zh-CN" sz="2000" kern="1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a:t>
            </a:r>
            <a:r>
              <a:rPr lang="zh-CN" altLang="en-US" sz="2000" kern="1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关于第二轮地方志书编纂若干意见的通知</a:t>
            </a:r>
            <a:r>
              <a:rPr lang="en-US" altLang="zh-CN" sz="2000" kern="1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a:t>
            </a:r>
            <a:r>
              <a:rPr lang="zh-CN" altLang="en-US" sz="2000" kern="1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，对全国二轮志书编纂工作若干重要问题提出明确意见。</a:t>
            </a:r>
            <a:r>
              <a:rPr lang="en-US" altLang="zh-CN" sz="2000" kern="1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        </a:t>
            </a:r>
          </a:p>
          <a:p>
            <a:pPr algn="just"/>
            <a:r>
              <a:rPr lang="en-US" altLang="zh-CN" sz="2000" kern="1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 </a:t>
            </a:r>
            <a:r>
              <a:rPr lang="en-US" altLang="zh-CN" sz="2000" kern="1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        2008</a:t>
            </a:r>
            <a:r>
              <a:rPr lang="zh-CN" altLang="en-US" sz="2000" kern="1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年，中指组印发</a:t>
            </a:r>
            <a:r>
              <a:rPr lang="en-US" altLang="zh-CN" sz="2000" kern="1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a:t>
            </a:r>
            <a:r>
              <a:rPr lang="zh-CN" altLang="en-US" sz="2000" kern="1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地方志书质量规定</a:t>
            </a:r>
            <a:r>
              <a:rPr lang="en-US" altLang="zh-CN" sz="2000" kern="1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a:t>
            </a:r>
            <a:r>
              <a:rPr lang="zh-CN" altLang="en-US" sz="2000" kern="1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的通知，对地方志书观点、体例、内容、记述、资料、行文、出版等作出明确规定。</a:t>
            </a:r>
            <a:endParaRPr lang="en-US" altLang="zh-CN" sz="2000" kern="1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endParaRPr>
          </a:p>
          <a:p>
            <a:pPr algn="just"/>
            <a:r>
              <a:rPr lang="en-US" altLang="zh-CN" sz="20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         2009</a:t>
            </a:r>
            <a:r>
              <a:rPr lang="zh-CN" altLang="en-US" sz="20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年，中指组召开全国二轮省级志书编纂工作经验交流会，评读两部省志分志稿，交流编纂工作实际经验。</a:t>
            </a:r>
            <a:r>
              <a:rPr lang="en-US" altLang="zh-CN" sz="20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 </a:t>
            </a:r>
          </a:p>
          <a:p>
            <a:pPr algn="just"/>
            <a:r>
              <a:rPr lang="en-US" altLang="zh-CN"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 </a:t>
            </a:r>
            <a:r>
              <a:rPr lang="en-US" altLang="zh-CN" sz="20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        2015</a:t>
            </a:r>
            <a:r>
              <a:rPr lang="zh-CN" altLang="en-US" sz="20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年，中指</a:t>
            </a:r>
            <a:r>
              <a:rPr lang="zh-CN" altLang="en-US"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组召开</a:t>
            </a:r>
            <a:r>
              <a:rPr lang="zh-CN" altLang="en-US" sz="20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全国二</a:t>
            </a:r>
            <a:r>
              <a:rPr lang="zh-CN" altLang="en-US"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轮省级志书编纂工作座谈会暨精品志书编纂</a:t>
            </a:r>
            <a:r>
              <a:rPr lang="zh-CN" altLang="en-US" sz="20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研讨会，要求加强质量建设，提高组织编纂的科学化规范化水平。</a:t>
            </a:r>
            <a:endParaRPr lang="en-US" altLang="zh-CN" sz="20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endParaRPr>
          </a:p>
          <a:p>
            <a:pPr algn="just"/>
            <a:r>
              <a:rPr lang="en-US" altLang="zh-CN" sz="20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         2016</a:t>
            </a:r>
            <a:r>
              <a:rPr lang="zh-CN" altLang="en-US" sz="20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年，中指组召开全国二轮省级志书编纂工作会议，交流各地省志编纂工作经验，提出省志编纂工作相关要求。</a:t>
            </a:r>
            <a:endParaRPr lang="en-US" altLang="zh-CN" sz="20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endParaRPr>
          </a:p>
          <a:p>
            <a:pPr algn="just"/>
            <a:r>
              <a:rPr lang="en-US" altLang="zh-CN" sz="20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 </a:t>
            </a:r>
            <a:r>
              <a:rPr lang="en-US" altLang="zh-CN" sz="20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        2017</a:t>
            </a:r>
            <a:r>
              <a:rPr lang="zh-CN" altLang="en-US" sz="20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年，中指组召开全国二轮省志政法部类编纂业务研讨会，就政法部类省志的主要特点、注意事项、质量管控等进行研讨，明确相关原则。</a:t>
            </a:r>
            <a:endParaRPr lang="en-US" altLang="zh-CN" sz="20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endParaRPr>
          </a:p>
          <a:p>
            <a:pPr algn="ctr"/>
            <a:endParaRPr lang="en-US" altLang="zh-CN" sz="2400" b="1" dirty="0">
              <a:solidFill>
                <a:srgbClr val="000000"/>
              </a:solidFill>
              <a:latin typeface="宋体" panose="02010600030101010101" pitchFamily="2" charset="-122"/>
              <a:ea typeface="宋体" panose="02010600030101010101" pitchFamily="2" charset="-122"/>
              <a:cs typeface="+mn-ea"/>
            </a:endParaRPr>
          </a:p>
          <a:p>
            <a:pPr algn="ctr"/>
            <a:endParaRPr lang="en-US" altLang="zh-CN" sz="2400" b="1" dirty="0" smtClean="0">
              <a:solidFill>
                <a:srgbClr val="000000"/>
              </a:solidFill>
              <a:latin typeface="宋体" panose="02010600030101010101" pitchFamily="2" charset="-122"/>
              <a:ea typeface="宋体" panose="02010600030101010101" pitchFamily="2" charset="-122"/>
              <a:cs typeface="+mn-ea"/>
            </a:endParaRPr>
          </a:p>
          <a:p>
            <a:pPr algn="ctr"/>
            <a:endParaRPr lang="en-US" altLang="zh-CN" sz="2400" b="1" dirty="0" smtClean="0">
              <a:solidFill>
                <a:srgbClr val="000000"/>
              </a:solidFill>
              <a:latin typeface="宋体" panose="02010600030101010101" pitchFamily="2" charset="-122"/>
              <a:ea typeface="宋体" panose="02010600030101010101" pitchFamily="2" charset="-122"/>
              <a:cs typeface="+mn-ea"/>
            </a:endParaRPr>
          </a:p>
        </p:txBody>
      </p:sp>
    </p:spTree>
    <p:extLst>
      <p:ext uri="{BB962C8B-B14F-4D97-AF65-F5344CB8AC3E}">
        <p14:creationId xmlns:p14="http://schemas.microsoft.com/office/powerpoint/2010/main" val="6262530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251520" y="1851670"/>
            <a:ext cx="8492490" cy="1015663"/>
          </a:xfrm>
          <a:prstGeom prst="rect">
            <a:avLst/>
          </a:prstGeom>
          <a:noFill/>
          <a:ln w="9525">
            <a:noFill/>
          </a:ln>
        </p:spPr>
        <p:txBody>
          <a:bodyPr wrap="square">
            <a:spAutoFit/>
          </a:bodyPr>
          <a:lstStyle/>
          <a:p>
            <a:pPr algn="ctr"/>
            <a:r>
              <a:rPr lang="en-US" altLang="zh-CN" sz="2400" dirty="0" smtClean="0">
                <a:solidFill>
                  <a:srgbClr val="000000"/>
                </a:solidFill>
                <a:latin typeface="宋体" panose="02010600030101010101" pitchFamily="2" charset="-122"/>
                <a:ea typeface="宋体" panose="02010600030101010101" pitchFamily="2" charset="-122"/>
                <a:cs typeface="+mn-ea"/>
              </a:rPr>
              <a:t>    </a:t>
            </a:r>
          </a:p>
          <a:p>
            <a:pPr algn="ctr"/>
            <a:r>
              <a:rPr lang="zh-CN" altLang="en-US" sz="3600" dirty="0">
                <a:solidFill>
                  <a:srgbClr val="000000"/>
                </a:solidFill>
                <a:latin typeface="方正黑体_GBK" panose="03000509000000000000" pitchFamily="65" charset="-122"/>
                <a:ea typeface="方正黑体_GBK" panose="03000509000000000000" pitchFamily="65" charset="-122"/>
                <a:cs typeface="+mn-ea"/>
              </a:rPr>
              <a:t>二</a:t>
            </a:r>
            <a:r>
              <a:rPr lang="zh-CN" altLang="en-US" sz="3600" b="1" dirty="0" smtClean="0">
                <a:solidFill>
                  <a:srgbClr val="000000"/>
                </a:solidFill>
                <a:latin typeface="宋体" panose="02010600030101010101" pitchFamily="2" charset="-122"/>
                <a:ea typeface="宋体" panose="02010600030101010101" pitchFamily="2" charset="-122"/>
                <a:cs typeface="+mn-ea"/>
              </a:rPr>
              <a:t>、</a:t>
            </a:r>
            <a:r>
              <a:rPr lang="zh-CN" altLang="en-US" sz="3600" dirty="0" smtClean="0">
                <a:solidFill>
                  <a:srgbClr val="000000"/>
                </a:solidFill>
                <a:latin typeface="方正黑体_GBK" panose="03000509000000000000" pitchFamily="65" charset="-122"/>
                <a:ea typeface="方正黑体_GBK" panose="03000509000000000000" pitchFamily="65" charset="-122"/>
                <a:cs typeface="+mn-ea"/>
              </a:rPr>
              <a:t>下级单位的落实</a:t>
            </a:r>
            <a:endParaRPr lang="en-US" altLang="zh-CN" sz="3600" dirty="0" smtClean="0">
              <a:solidFill>
                <a:srgbClr val="000000"/>
              </a:solidFill>
              <a:latin typeface="方正黑体_GBK" panose="03000509000000000000" pitchFamily="65" charset="-122"/>
              <a:ea typeface="方正黑体_GBK" panose="03000509000000000000" pitchFamily="65" charset="-122"/>
              <a:cs typeface="+mn-ea"/>
            </a:endParaRPr>
          </a:p>
        </p:txBody>
      </p:sp>
    </p:spTree>
    <p:custDataLst>
      <p:tags r:id="rId1"/>
    </p:custDataLst>
    <p:extLst>
      <p:ext uri="{BB962C8B-B14F-4D97-AF65-F5344CB8AC3E}">
        <p14:creationId xmlns:p14="http://schemas.microsoft.com/office/powerpoint/2010/main" val="1297419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473075" y="846455"/>
            <a:ext cx="8172450" cy="1938992"/>
          </a:xfrm>
          <a:prstGeom prst="rect">
            <a:avLst/>
          </a:prstGeom>
          <a:noFill/>
          <a:ln w="9525">
            <a:noFill/>
          </a:ln>
        </p:spPr>
        <p:txBody>
          <a:bodyPr wrap="square">
            <a:spAutoFit/>
          </a:bodyPr>
          <a:lstStyle/>
          <a:p>
            <a:pPr algn="just"/>
            <a:r>
              <a:rPr lang="zh-CN" altLang="en-US" sz="2400" dirty="0" smtClean="0">
                <a:latin typeface="宋体" panose="02010600030101010101" pitchFamily="2" charset="-122"/>
                <a:ea typeface="宋体" panose="02010600030101010101" pitchFamily="2" charset="-122"/>
                <a:cs typeface="宋体" panose="02010600030101010101" pitchFamily="2" charset="-122"/>
              </a:rPr>
              <a:t>    </a:t>
            </a:r>
            <a:r>
              <a:rPr lang="zh-CN" altLang="en-US" sz="2400" dirty="0">
                <a:latin typeface="宋体" panose="02010600030101010101" pitchFamily="2" charset="-122"/>
                <a:ea typeface="宋体" panose="02010600030101010101" pitchFamily="2" charset="-122"/>
                <a:cs typeface="宋体" panose="02010600030101010101" pitchFamily="2" charset="-122"/>
              </a:rPr>
              <a:t> </a:t>
            </a:r>
            <a:endParaRPr lang="en-US" altLang="zh-CN" sz="2400" dirty="0" smtClean="0">
              <a:latin typeface="宋体" panose="02010600030101010101" pitchFamily="2" charset="-122"/>
              <a:ea typeface="宋体" panose="02010600030101010101" pitchFamily="2" charset="-122"/>
              <a:cs typeface="宋体" panose="02010600030101010101" pitchFamily="2" charset="-122"/>
            </a:endParaRPr>
          </a:p>
          <a:p>
            <a:pPr algn="just"/>
            <a:endParaRPr lang="en-US" altLang="zh-CN" sz="2400" dirty="0">
              <a:latin typeface="宋体" panose="02010600030101010101" pitchFamily="2" charset="-122"/>
              <a:ea typeface="宋体" panose="02010600030101010101" pitchFamily="2" charset="-122"/>
              <a:cs typeface="宋体" panose="02010600030101010101" pitchFamily="2" charset="-122"/>
            </a:endParaRPr>
          </a:p>
          <a:p>
            <a:pPr algn="just"/>
            <a:endParaRPr lang="en-US" altLang="zh-CN" sz="2400" dirty="0" smtClean="0">
              <a:latin typeface="宋体" panose="02010600030101010101" pitchFamily="2" charset="-122"/>
              <a:ea typeface="宋体" panose="02010600030101010101" pitchFamily="2" charset="-122"/>
              <a:cs typeface="宋体" panose="02010600030101010101" pitchFamily="2" charset="-122"/>
            </a:endParaRPr>
          </a:p>
          <a:p>
            <a:pPr algn="just"/>
            <a:r>
              <a:rPr lang="zh-CN" altLang="en-US" sz="2400" dirty="0" smtClean="0">
                <a:latin typeface="方正仿宋_GBK" panose="03000509000000000000" pitchFamily="65" charset="-122"/>
                <a:ea typeface="方正仿宋_GBK" panose="03000509000000000000" pitchFamily="65" charset="-122"/>
                <a:cs typeface="宋体" panose="02010600030101010101" pitchFamily="2" charset="-122"/>
              </a:rPr>
              <a:t>    </a:t>
            </a:r>
            <a:r>
              <a:rPr lang="zh-CN" altLang="en-US" sz="2400" b="1" dirty="0" smtClean="0">
                <a:latin typeface="方正仿宋_GBK" panose="03000509000000000000" pitchFamily="65" charset="-122"/>
                <a:ea typeface="方正仿宋_GBK" panose="03000509000000000000" pitchFamily="65" charset="-122"/>
                <a:cs typeface="宋体" panose="02010600030101010101" pitchFamily="2" charset="-122"/>
              </a:rPr>
              <a:t>各市志办：</a:t>
            </a:r>
            <a:r>
              <a:rPr lang="zh-CN" altLang="en-US" sz="2400" dirty="0" smtClean="0">
                <a:latin typeface="方正仿宋_GBK" panose="03000509000000000000" pitchFamily="65" charset="-122"/>
                <a:ea typeface="方正仿宋_GBK" panose="03000509000000000000" pitchFamily="65" charset="-122"/>
                <a:cs typeface="宋体" panose="02010600030101010101" pitchFamily="2" charset="-122"/>
              </a:rPr>
              <a:t>与省志办运作方式相似，组织推动各市市志的编纂，并指导督促县（市、区）志的编纂。</a:t>
            </a:r>
            <a:endParaRPr lang="zh-CN" altLang="en-US" sz="2400" dirty="0">
              <a:latin typeface="方正仿宋_GBK" panose="03000509000000000000" pitchFamily="65" charset="-122"/>
              <a:ea typeface="方正仿宋_GBK" panose="03000509000000000000" pitchFamily="65" charset="-122"/>
              <a:cs typeface="宋体" panose="02010600030101010101" pitchFamily="2" charset="-122"/>
            </a:endParaRPr>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pattFill prst="pct5">
          <a:fgClr>
            <a:schemeClr val="bg2"/>
          </a:fgClr>
          <a:bgClr>
            <a:schemeClr val="bg1"/>
          </a:bgClr>
        </a:pattFill>
        <a:effectLst/>
      </p:bgPr>
    </p:bg>
    <p:spTree>
      <p:nvGrpSpPr>
        <p:cNvPr id="1" name=""/>
        <p:cNvGrpSpPr/>
        <p:nvPr/>
      </p:nvGrpSpPr>
      <p:grpSpPr>
        <a:xfrm>
          <a:off x="0" y="0"/>
          <a:ext cx="0" cy="0"/>
          <a:chOff x="0" y="0"/>
          <a:chExt cx="0" cy="0"/>
        </a:xfrm>
      </p:grpSpPr>
      <p:sp>
        <p:nvSpPr>
          <p:cNvPr id="2" name="标题 1"/>
          <p:cNvSpPr>
            <a:spLocks noGrp="1"/>
          </p:cNvSpPr>
          <p:nvPr>
            <p:ph type="ctrTitle" idx="4294967295"/>
          </p:nvPr>
        </p:nvSpPr>
        <p:spPr>
          <a:xfrm>
            <a:off x="715541" y="483518"/>
            <a:ext cx="7816899" cy="3688432"/>
          </a:xfrm>
        </p:spPr>
        <p:txBody>
          <a:bodyPr anchor="t">
            <a:normAutofit fontScale="90000"/>
          </a:bodyPr>
          <a:lstStyle/>
          <a:p>
            <a:pPr>
              <a:lnSpc>
                <a:spcPts val="3000"/>
              </a:lnSpc>
            </a:pPr>
            <a:r>
              <a:rPr lang="zh-CN" altLang="en-US" sz="2700" dirty="0" smtClean="0">
                <a:solidFill>
                  <a:schemeClr val="tx1"/>
                </a:solidFill>
                <a:latin typeface="方正黑体_GBK" panose="03000509000000000000" pitchFamily="65" charset="-122"/>
                <a:ea typeface="方正黑体_GBK" panose="03000509000000000000" pitchFamily="65" charset="-122"/>
              </a:rPr>
              <a:t>                                   </a:t>
            </a:r>
            <a:r>
              <a:rPr lang="en-US" altLang="zh-CN" sz="2700" dirty="0" smtClean="0">
                <a:solidFill>
                  <a:schemeClr val="tx1"/>
                </a:solidFill>
                <a:latin typeface="方正黑体_GBK" panose="03000509000000000000" pitchFamily="65" charset="-122"/>
                <a:ea typeface="方正黑体_GBK" panose="03000509000000000000" pitchFamily="65" charset="-122"/>
              </a:rPr>
              <a:t/>
            </a:r>
            <a:br>
              <a:rPr lang="en-US" altLang="zh-CN" sz="2700" dirty="0" smtClean="0">
                <a:solidFill>
                  <a:schemeClr val="tx1"/>
                </a:solidFill>
                <a:latin typeface="方正黑体_GBK" panose="03000509000000000000" pitchFamily="65" charset="-122"/>
                <a:ea typeface="方正黑体_GBK" panose="03000509000000000000" pitchFamily="65" charset="-122"/>
              </a:rPr>
            </a:br>
            <a:r>
              <a:rPr lang="en-US" altLang="zh-CN" sz="2700" dirty="0">
                <a:latin typeface="方正黑体_GBK" panose="03000509000000000000" pitchFamily="65" charset="-122"/>
                <a:ea typeface="方正黑体_GBK" panose="03000509000000000000" pitchFamily="65" charset="-122"/>
              </a:rPr>
              <a:t> </a:t>
            </a:r>
            <a:r>
              <a:rPr lang="en-US" altLang="zh-CN" sz="2700" dirty="0" smtClean="0">
                <a:latin typeface="方正黑体_GBK" panose="03000509000000000000" pitchFamily="65" charset="-122"/>
                <a:ea typeface="方正黑体_GBK" panose="03000509000000000000" pitchFamily="65" charset="-122"/>
              </a:rPr>
              <a:t>                                  </a:t>
            </a:r>
            <a:r>
              <a:rPr lang="zh-CN" altLang="en-US" sz="2700" dirty="0" smtClean="0">
                <a:solidFill>
                  <a:schemeClr val="tx1"/>
                </a:solidFill>
                <a:latin typeface="方正黑体_GBK" panose="03000509000000000000" pitchFamily="65" charset="-122"/>
                <a:ea typeface="方正黑体_GBK" panose="03000509000000000000" pitchFamily="65" charset="-122"/>
              </a:rPr>
              <a:t>地方志特</a:t>
            </a:r>
            <a:r>
              <a:rPr lang="zh-CN" altLang="en-US" sz="2700" dirty="0">
                <a:latin typeface="方正黑体_GBK" panose="03000509000000000000" pitchFamily="65" charset="-122"/>
                <a:ea typeface="方正黑体_GBK" panose="03000509000000000000" pitchFamily="65" charset="-122"/>
              </a:rPr>
              <a:t>性</a:t>
            </a:r>
            <a:r>
              <a:rPr lang="en-US" altLang="zh-CN" sz="2700" dirty="0" smtClean="0">
                <a:solidFill>
                  <a:schemeClr val="tx1"/>
                </a:solidFill>
                <a:latin typeface="方正黑体_GBK" panose="03000509000000000000" pitchFamily="65" charset="-122"/>
                <a:ea typeface="方正黑体_GBK" panose="03000509000000000000" pitchFamily="65" charset="-122"/>
              </a:rPr>
              <a:t/>
            </a:r>
            <a:br>
              <a:rPr lang="en-US" altLang="zh-CN" sz="2700" dirty="0" smtClean="0">
                <a:solidFill>
                  <a:schemeClr val="tx1"/>
                </a:solidFill>
                <a:latin typeface="方正黑体_GBK" panose="03000509000000000000" pitchFamily="65" charset="-122"/>
                <a:ea typeface="方正黑体_GBK" panose="03000509000000000000" pitchFamily="65" charset="-122"/>
              </a:rPr>
            </a:br>
            <a:r>
              <a:rPr lang="en-US" altLang="zh-CN" sz="2700" dirty="0">
                <a:latin typeface="宋体" panose="02010600030101010101" pitchFamily="2" charset="-122"/>
                <a:ea typeface="宋体" panose="02010600030101010101" pitchFamily="2" charset="-122"/>
              </a:rPr>
              <a:t/>
            </a:r>
            <a:br>
              <a:rPr lang="en-US" altLang="zh-CN" sz="2700" dirty="0">
                <a:latin typeface="宋体" panose="02010600030101010101" pitchFamily="2" charset="-122"/>
                <a:ea typeface="宋体" panose="02010600030101010101" pitchFamily="2" charset="-122"/>
              </a:rPr>
            </a:br>
            <a:r>
              <a:rPr lang="en-US" altLang="zh-CN" sz="2700" dirty="0" smtClean="0">
                <a:latin typeface="宋体" panose="02010600030101010101" pitchFamily="2" charset="-122"/>
                <a:ea typeface="宋体" panose="02010600030101010101" pitchFamily="2" charset="-122"/>
              </a:rPr>
              <a:t>    </a:t>
            </a:r>
            <a:r>
              <a:rPr lang="en-US" altLang="zh-CN" sz="2700" dirty="0" smtClean="0">
                <a:solidFill>
                  <a:schemeClr val="tx1"/>
                </a:solidFill>
                <a:latin typeface="Times New Roman" panose="02020603050405020304" pitchFamily="18" charset="0"/>
                <a:ea typeface="方正仿宋_GBK" panose="03000509000000000000" pitchFamily="65" charset="-122"/>
                <a:cs typeface="Times New Roman" panose="02020603050405020304" pitchFamily="18" charset="0"/>
              </a:rPr>
              <a:t>1.</a:t>
            </a:r>
            <a:r>
              <a:rPr lang="zh-CN" altLang="en-US" sz="2700" dirty="0" smtClean="0">
                <a:latin typeface="Times New Roman" panose="02020603050405020304" pitchFamily="18" charset="0"/>
                <a:ea typeface="方正仿宋_GBK" panose="03000509000000000000" pitchFamily="65" charset="-122"/>
                <a:cs typeface="Times New Roman" panose="02020603050405020304" pitchFamily="18" charset="0"/>
              </a:rPr>
              <a:t>系统性：</a:t>
            </a:r>
            <a:r>
              <a:rPr lang="zh-CN" altLang="en-US" sz="2700" dirty="0" smtClean="0">
                <a:solidFill>
                  <a:schemeClr val="tx1"/>
                </a:solidFill>
                <a:latin typeface="Times New Roman" panose="02020603050405020304" pitchFamily="18" charset="0"/>
                <a:ea typeface="方正仿宋_GBK" panose="03000509000000000000" pitchFamily="65" charset="-122"/>
                <a:cs typeface="Times New Roman" panose="02020603050405020304" pitchFamily="18" charset="0"/>
              </a:rPr>
              <a:t>横陈百科，纵贯千载，包罗万象，体现一个“多”字。</a:t>
            </a:r>
            <a:r>
              <a:rPr lang="en-US" altLang="zh-CN" sz="2700" dirty="0">
                <a:latin typeface="Times New Roman" panose="02020603050405020304" pitchFamily="18" charset="0"/>
                <a:ea typeface="方正仿宋_GBK" panose="03000509000000000000" pitchFamily="65" charset="-122"/>
                <a:cs typeface="Times New Roman" panose="02020603050405020304" pitchFamily="18" charset="0"/>
              </a:rPr>
              <a:t> </a:t>
            </a:r>
            <a:r>
              <a:rPr lang="en-US" altLang="zh-CN" sz="2700" dirty="0" smtClean="0">
                <a:latin typeface="Times New Roman" panose="02020603050405020304" pitchFamily="18" charset="0"/>
                <a:ea typeface="方正仿宋_GBK" panose="03000509000000000000" pitchFamily="65" charset="-122"/>
                <a:cs typeface="Times New Roman" panose="02020603050405020304" pitchFamily="18" charset="0"/>
              </a:rPr>
              <a:t/>
            </a:r>
            <a:br>
              <a:rPr lang="en-US" altLang="zh-CN" sz="2700" dirty="0" smtClean="0">
                <a:latin typeface="Times New Roman" panose="02020603050405020304" pitchFamily="18" charset="0"/>
                <a:ea typeface="方正仿宋_GBK" panose="03000509000000000000" pitchFamily="65" charset="-122"/>
                <a:cs typeface="Times New Roman" panose="02020603050405020304" pitchFamily="18" charset="0"/>
              </a:rPr>
            </a:br>
            <a:r>
              <a:rPr lang="en-US" altLang="zh-CN" sz="2700" dirty="0">
                <a:latin typeface="Times New Roman" panose="02020603050405020304" pitchFamily="18" charset="0"/>
                <a:ea typeface="方正仿宋_GBK" panose="03000509000000000000" pitchFamily="65" charset="-122"/>
                <a:cs typeface="Times New Roman" panose="02020603050405020304" pitchFamily="18" charset="0"/>
              </a:rPr>
              <a:t> </a:t>
            </a:r>
            <a:r>
              <a:rPr lang="en-US" altLang="zh-CN" sz="2700" dirty="0" smtClean="0">
                <a:latin typeface="Times New Roman" panose="02020603050405020304" pitchFamily="18" charset="0"/>
                <a:ea typeface="方正仿宋_GBK" panose="03000509000000000000" pitchFamily="65" charset="-122"/>
                <a:cs typeface="Times New Roman" panose="02020603050405020304" pitchFamily="18" charset="0"/>
              </a:rPr>
              <a:t>       </a:t>
            </a:r>
            <a:br>
              <a:rPr lang="en-US" altLang="zh-CN" sz="2700" dirty="0" smtClean="0">
                <a:latin typeface="Times New Roman" panose="02020603050405020304" pitchFamily="18" charset="0"/>
                <a:ea typeface="方正仿宋_GBK" panose="03000509000000000000" pitchFamily="65" charset="-122"/>
                <a:cs typeface="Times New Roman" panose="02020603050405020304" pitchFamily="18" charset="0"/>
              </a:rPr>
            </a:br>
            <a:r>
              <a:rPr lang="en-US" altLang="zh-CN" sz="2700" dirty="0">
                <a:latin typeface="Times New Roman" panose="02020603050405020304" pitchFamily="18" charset="0"/>
                <a:ea typeface="方正仿宋_GBK" panose="03000509000000000000" pitchFamily="65" charset="-122"/>
                <a:cs typeface="Times New Roman" panose="02020603050405020304" pitchFamily="18" charset="0"/>
              </a:rPr>
              <a:t> </a:t>
            </a:r>
            <a:r>
              <a:rPr lang="en-US" altLang="zh-CN" sz="2700" dirty="0" smtClean="0">
                <a:latin typeface="Times New Roman" panose="02020603050405020304" pitchFamily="18" charset="0"/>
                <a:ea typeface="方正仿宋_GBK" panose="03000509000000000000" pitchFamily="65" charset="-122"/>
                <a:cs typeface="Times New Roman" panose="02020603050405020304" pitchFamily="18" charset="0"/>
              </a:rPr>
              <a:t>       </a:t>
            </a:r>
            <a:r>
              <a:rPr lang="zh-CN" altLang="en-US" sz="2700" dirty="0" smtClean="0">
                <a:latin typeface="Times New Roman" panose="02020603050405020304" pitchFamily="18" charset="0"/>
                <a:ea typeface="方正仿宋_GBK" panose="03000509000000000000" pitchFamily="65" charset="-122"/>
                <a:cs typeface="Times New Roman" panose="02020603050405020304" pitchFamily="18" charset="0"/>
              </a:rPr>
              <a:t>以</a:t>
            </a:r>
            <a:r>
              <a:rPr lang="zh-CN" altLang="en-US" sz="2700" dirty="0">
                <a:latin typeface="Times New Roman" panose="02020603050405020304" pitchFamily="18" charset="0"/>
                <a:ea typeface="方正仿宋_GBK" panose="03000509000000000000" pitchFamily="65" charset="-122"/>
                <a:cs typeface="Times New Roman" panose="02020603050405020304" pitchFamily="18" charset="0"/>
              </a:rPr>
              <a:t>二轮修志为例：共</a:t>
            </a:r>
            <a:r>
              <a:rPr lang="en-US" altLang="zh-CN" sz="2700" dirty="0">
                <a:latin typeface="Times New Roman" panose="02020603050405020304" pitchFamily="18" charset="0"/>
                <a:ea typeface="方正仿宋_GBK" panose="03000509000000000000" pitchFamily="65" charset="-122"/>
                <a:cs typeface="Times New Roman" panose="02020603050405020304" pitchFamily="18" charset="0"/>
              </a:rPr>
              <a:t>111</a:t>
            </a:r>
            <a:r>
              <a:rPr lang="zh-CN" altLang="en-US" sz="2700" dirty="0">
                <a:latin typeface="Times New Roman" panose="02020603050405020304" pitchFamily="18" charset="0"/>
                <a:ea typeface="方正仿宋_GBK" panose="03000509000000000000" pitchFamily="65" charset="-122"/>
                <a:cs typeface="Times New Roman" panose="02020603050405020304" pitchFamily="18" charset="0"/>
              </a:rPr>
              <a:t>部志书，其中</a:t>
            </a:r>
            <a:r>
              <a:rPr lang="en-US" altLang="zh-CN" sz="2700" dirty="0">
                <a:latin typeface="Times New Roman" panose="02020603050405020304" pitchFamily="18" charset="0"/>
                <a:ea typeface="方正仿宋_GBK" panose="03000509000000000000" pitchFamily="65" charset="-122"/>
                <a:cs typeface="Times New Roman" panose="02020603050405020304" pitchFamily="18" charset="0"/>
              </a:rPr>
              <a:t>110</a:t>
            </a:r>
            <a:r>
              <a:rPr lang="zh-CN" altLang="en-US" sz="2700" dirty="0">
                <a:latin typeface="Times New Roman" panose="02020603050405020304" pitchFamily="18" charset="0"/>
                <a:ea typeface="方正仿宋_GBK" panose="03000509000000000000" pitchFamily="65" charset="-122"/>
                <a:cs typeface="Times New Roman" panose="02020603050405020304" pitchFamily="18" charset="0"/>
              </a:rPr>
              <a:t>部为市、县（市、区）志，</a:t>
            </a:r>
            <a:r>
              <a:rPr lang="en-US" altLang="zh-CN" sz="2700" dirty="0">
                <a:latin typeface="Times New Roman" panose="02020603050405020304" pitchFamily="18" charset="0"/>
                <a:ea typeface="方正仿宋_GBK" panose="03000509000000000000" pitchFamily="65" charset="-122"/>
                <a:cs typeface="Times New Roman" panose="02020603050405020304" pitchFamily="18" charset="0"/>
              </a:rPr>
              <a:t>1</a:t>
            </a:r>
            <a:r>
              <a:rPr lang="zh-CN" altLang="en-US" sz="2700" dirty="0">
                <a:latin typeface="Times New Roman" panose="02020603050405020304" pitchFamily="18" charset="0"/>
                <a:ea typeface="方正仿宋_GBK" panose="03000509000000000000" pitchFamily="65" charset="-122"/>
                <a:cs typeface="Times New Roman" panose="02020603050405020304" pitchFamily="18" charset="0"/>
              </a:rPr>
              <a:t>部为省志。而</a:t>
            </a:r>
            <a:r>
              <a:rPr lang="en-US" altLang="zh-CN" sz="2700" dirty="0">
                <a:latin typeface="Times New Roman" panose="02020603050405020304" pitchFamily="18" charset="0"/>
                <a:ea typeface="方正仿宋_GBK" panose="03000509000000000000" pitchFamily="65" charset="-122"/>
                <a:cs typeface="Times New Roman" panose="02020603050405020304" pitchFamily="18" charset="0"/>
              </a:rPr>
              <a:t>1</a:t>
            </a:r>
            <a:r>
              <a:rPr lang="zh-CN" altLang="en-US" sz="2700" dirty="0">
                <a:latin typeface="Times New Roman" panose="02020603050405020304" pitchFamily="18" charset="0"/>
                <a:ea typeface="方正仿宋_GBK" panose="03000509000000000000" pitchFamily="65" charset="-122"/>
                <a:cs typeface="Times New Roman" panose="02020603050405020304" pitchFamily="18" charset="0"/>
              </a:rPr>
              <a:t>部省志又包含</a:t>
            </a:r>
            <a:r>
              <a:rPr lang="en-US" altLang="zh-CN" sz="2700" dirty="0">
                <a:latin typeface="Times New Roman" panose="02020603050405020304" pitchFamily="18" charset="0"/>
                <a:ea typeface="方正仿宋_GBK" panose="03000509000000000000" pitchFamily="65" charset="-122"/>
                <a:cs typeface="Times New Roman" panose="02020603050405020304" pitchFamily="18" charset="0"/>
              </a:rPr>
              <a:t>50</a:t>
            </a:r>
            <a:r>
              <a:rPr lang="zh-CN" altLang="en-US" sz="2700" dirty="0">
                <a:latin typeface="Times New Roman" panose="02020603050405020304" pitchFamily="18" charset="0"/>
                <a:ea typeface="方正仿宋_GBK" panose="03000509000000000000" pitchFamily="65" charset="-122"/>
                <a:cs typeface="Times New Roman" panose="02020603050405020304" pitchFamily="18" charset="0"/>
              </a:rPr>
              <a:t>本分志、</a:t>
            </a:r>
            <a:r>
              <a:rPr lang="en-US" altLang="zh-CN" sz="2700" dirty="0">
                <a:latin typeface="Times New Roman" panose="02020603050405020304" pitchFamily="18" charset="0"/>
                <a:ea typeface="方正仿宋_GBK" panose="03000509000000000000" pitchFamily="65" charset="-122"/>
                <a:cs typeface="Times New Roman" panose="02020603050405020304" pitchFamily="18" charset="0"/>
              </a:rPr>
              <a:t>10</a:t>
            </a:r>
            <a:r>
              <a:rPr lang="zh-CN" altLang="en-US" sz="2700" dirty="0">
                <a:latin typeface="Times New Roman" panose="02020603050405020304" pitchFamily="18" charset="0"/>
                <a:ea typeface="方正仿宋_GBK" panose="03000509000000000000" pitchFamily="65" charset="-122"/>
                <a:cs typeface="Times New Roman" panose="02020603050405020304" pitchFamily="18" charset="0"/>
              </a:rPr>
              <a:t>本专志和若干本省志丛书。总体而言，体量巨大。</a:t>
            </a:r>
            <a:r>
              <a:rPr lang="en-US" altLang="zh-CN" sz="2700" dirty="0" smtClean="0">
                <a:solidFill>
                  <a:schemeClr val="tx1"/>
                </a:solidFill>
                <a:latin typeface="Times New Roman" panose="02020603050405020304" pitchFamily="18" charset="0"/>
                <a:ea typeface="方正仿宋_GBK" panose="03000509000000000000" pitchFamily="65" charset="-122"/>
                <a:cs typeface="Times New Roman" panose="02020603050405020304" pitchFamily="18" charset="0"/>
              </a:rPr>
              <a:t/>
            </a:r>
            <a:br>
              <a:rPr lang="en-US" altLang="zh-CN" sz="2700" dirty="0" smtClean="0">
                <a:solidFill>
                  <a:schemeClr val="tx1"/>
                </a:solidFill>
                <a:latin typeface="Times New Roman" panose="02020603050405020304" pitchFamily="18" charset="0"/>
                <a:ea typeface="方正仿宋_GBK" panose="03000509000000000000" pitchFamily="65" charset="-122"/>
                <a:cs typeface="Times New Roman" panose="02020603050405020304" pitchFamily="18" charset="0"/>
              </a:rPr>
            </a:br>
            <a:r>
              <a:rPr lang="en-US" altLang="zh-CN" sz="2400" dirty="0">
                <a:latin typeface="宋体" panose="02010600030101010101" pitchFamily="2" charset="-122"/>
                <a:ea typeface="宋体" panose="02010600030101010101" pitchFamily="2" charset="-122"/>
              </a:rPr>
              <a:t/>
            </a:r>
            <a:br>
              <a:rPr lang="en-US" altLang="zh-CN" sz="2400" dirty="0">
                <a:latin typeface="宋体" panose="02010600030101010101" pitchFamily="2" charset="-122"/>
                <a:ea typeface="宋体" panose="02010600030101010101" pitchFamily="2" charset="-122"/>
              </a:rPr>
            </a:br>
            <a:r>
              <a:rPr lang="en-US" altLang="zh-CN" sz="2400" dirty="0" smtClean="0">
                <a:solidFill>
                  <a:schemeClr val="tx1"/>
                </a:solidFill>
                <a:latin typeface="宋体" panose="02010600030101010101" pitchFamily="2" charset="-122"/>
                <a:ea typeface="宋体" panose="02010600030101010101" pitchFamily="2" charset="-122"/>
              </a:rPr>
              <a:t/>
            </a:r>
            <a:br>
              <a:rPr lang="en-US" altLang="zh-CN" sz="2400" dirty="0" smtClean="0">
                <a:solidFill>
                  <a:schemeClr val="tx1"/>
                </a:solidFill>
                <a:latin typeface="宋体" panose="02010600030101010101" pitchFamily="2" charset="-122"/>
                <a:ea typeface="宋体" panose="02010600030101010101" pitchFamily="2" charset="-122"/>
              </a:rPr>
            </a:br>
            <a:endParaRPr lang="zh-CN" altLang="en-US" sz="2400" dirty="0" smtClean="0">
              <a:solidFill>
                <a:schemeClr val="tx1"/>
              </a:solidFill>
              <a:latin typeface="宋体" panose="02010600030101010101" pitchFamily="2" charset="-122"/>
              <a:ea typeface="宋体" panose="02010600030101010101" pitchFamily="2" charset="-122"/>
            </a:endParaRPr>
          </a:p>
        </p:txBody>
      </p:sp>
      <p:sp>
        <p:nvSpPr>
          <p:cNvPr id="6" name="副标题 2"/>
          <p:cNvSpPr>
            <a:spLocks noGrp="1"/>
          </p:cNvSpPr>
          <p:nvPr/>
        </p:nvSpPr>
        <p:spPr>
          <a:xfrm>
            <a:off x="1457325" y="3719830"/>
            <a:ext cx="6400800" cy="40132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zh-CN" altLang="en-US" sz="1600" b="1" dirty="0">
              <a:latin typeface="微软雅黑" panose="020B0503020204020204" charset="-122"/>
              <a:ea typeface="微软雅黑" panose="020B0503020204020204" charset="-122"/>
            </a:endParaRPr>
          </a:p>
        </p:txBody>
      </p:sp>
    </p:spTree>
    <p:custDataLst>
      <p:tags r:id="rId1"/>
    </p:custDataLst>
    <p:extLst>
      <p:ext uri="{BB962C8B-B14F-4D97-AF65-F5344CB8AC3E}">
        <p14:creationId xmlns:p14="http://schemas.microsoft.com/office/powerpoint/2010/main" val="11027929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473075" y="846455"/>
            <a:ext cx="8172450" cy="3046988"/>
          </a:xfrm>
          <a:prstGeom prst="rect">
            <a:avLst/>
          </a:prstGeom>
          <a:noFill/>
          <a:ln w="9525">
            <a:noFill/>
          </a:ln>
        </p:spPr>
        <p:txBody>
          <a:bodyPr wrap="square">
            <a:spAutoFit/>
          </a:bodyPr>
          <a:lstStyle/>
          <a:p>
            <a:pPr algn="just"/>
            <a:r>
              <a:rPr lang="en-US" altLang="zh-CN" sz="2400" dirty="0">
                <a:latin typeface="宋体" panose="02010600030101010101" pitchFamily="2" charset="-122"/>
                <a:ea typeface="宋体" panose="02010600030101010101" pitchFamily="2" charset="-122"/>
              </a:rPr>
              <a:t> </a:t>
            </a:r>
            <a:endParaRPr lang="en-US" altLang="zh-CN" sz="2400" dirty="0" smtClean="0">
              <a:latin typeface="宋体" panose="02010600030101010101" pitchFamily="2" charset="-122"/>
              <a:ea typeface="宋体" panose="02010600030101010101" pitchFamily="2" charset="-122"/>
            </a:endParaRPr>
          </a:p>
          <a:p>
            <a:pPr algn="just"/>
            <a:r>
              <a:rPr lang="en-US" altLang="zh-CN" sz="2400" dirty="0">
                <a:latin typeface="宋体" panose="02010600030101010101" pitchFamily="2" charset="-122"/>
                <a:ea typeface="宋体" panose="02010600030101010101" pitchFamily="2" charset="-122"/>
              </a:rPr>
              <a:t> </a:t>
            </a:r>
            <a:r>
              <a:rPr lang="en-US" altLang="zh-CN" sz="2400" dirty="0" smtClean="0">
                <a:latin typeface="宋体" panose="02010600030101010101" pitchFamily="2" charset="-122"/>
                <a:ea typeface="宋体" panose="02010600030101010101" pitchFamily="2" charset="-122"/>
              </a:rPr>
              <a:t>   </a:t>
            </a:r>
            <a:r>
              <a:rPr lang="zh-CN" altLang="en-US" sz="2400" dirty="0" smtClean="0">
                <a:latin typeface="方正楷体_GBK" panose="03000509000000000000" pitchFamily="65" charset="-122"/>
                <a:ea typeface="方正楷体_GBK" panose="03000509000000000000" pitchFamily="65" charset="-122"/>
              </a:rPr>
              <a:t>省志各分（专）志</a:t>
            </a:r>
            <a:r>
              <a:rPr lang="zh-CN" altLang="zh-CN" sz="2400" dirty="0" smtClean="0">
                <a:latin typeface="方正楷体_GBK" panose="03000509000000000000" pitchFamily="65" charset="-122"/>
                <a:ea typeface="方正楷体_GBK" panose="03000509000000000000" pitchFamily="65" charset="-122"/>
              </a:rPr>
              <a:t>编纂委员会</a:t>
            </a:r>
            <a:r>
              <a:rPr lang="zh-CN" altLang="en-US" sz="2400" dirty="0" smtClean="0">
                <a:latin typeface="方正楷体_GBK" panose="03000509000000000000" pitchFamily="65" charset="-122"/>
                <a:ea typeface="方正楷体_GBK" panose="03000509000000000000" pitchFamily="65" charset="-122"/>
              </a:rPr>
              <a:t>：</a:t>
            </a:r>
            <a:r>
              <a:rPr lang="zh-CN" altLang="en-US" sz="2400" dirty="0" smtClean="0">
                <a:latin typeface="方正仿宋_GBK" panose="03000509000000000000" pitchFamily="65" charset="-122"/>
                <a:ea typeface="方正仿宋_GBK" panose="03000509000000000000" pitchFamily="65" charset="-122"/>
              </a:rPr>
              <a:t>省志各分（专）志承编单位成立志书编纂委员会，落实省志编纂相关任务。编委会</a:t>
            </a:r>
            <a:r>
              <a:rPr lang="zh-CN" altLang="zh-CN" sz="2400" dirty="0" smtClean="0">
                <a:latin typeface="方正仿宋_GBK" panose="03000509000000000000" pitchFamily="65" charset="-122"/>
                <a:ea typeface="方正仿宋_GBK" panose="03000509000000000000" pitchFamily="65" charset="-122"/>
              </a:rPr>
              <a:t>一般</a:t>
            </a:r>
            <a:r>
              <a:rPr lang="zh-CN" altLang="zh-CN" sz="2400" dirty="0">
                <a:latin typeface="方正仿宋_GBK" panose="03000509000000000000" pitchFamily="65" charset="-122"/>
                <a:ea typeface="方正仿宋_GBK" panose="03000509000000000000" pitchFamily="65" charset="-122"/>
              </a:rPr>
              <a:t>由各单位主要领导</a:t>
            </a:r>
            <a:r>
              <a:rPr lang="zh-CN" altLang="zh-CN" sz="2400" dirty="0" smtClean="0">
                <a:latin typeface="方正仿宋_GBK" panose="03000509000000000000" pitchFamily="65" charset="-122"/>
                <a:ea typeface="方正仿宋_GBK" panose="03000509000000000000" pitchFamily="65" charset="-122"/>
              </a:rPr>
              <a:t>担任主任</a:t>
            </a:r>
            <a:r>
              <a:rPr lang="zh-CN" altLang="zh-CN" sz="2400" dirty="0">
                <a:latin typeface="方正仿宋_GBK" panose="03000509000000000000" pitchFamily="65" charset="-122"/>
                <a:ea typeface="方正仿宋_GBK" panose="03000509000000000000" pitchFamily="65" charset="-122"/>
              </a:rPr>
              <a:t>，分管领导担任副主任，承担强化领导</a:t>
            </a:r>
            <a:r>
              <a:rPr lang="zh-CN" altLang="zh-CN" sz="2400" dirty="0" smtClean="0">
                <a:latin typeface="方正仿宋_GBK" panose="03000509000000000000" pitchFamily="65" charset="-122"/>
                <a:ea typeface="方正仿宋_GBK" panose="03000509000000000000" pitchFamily="65" charset="-122"/>
              </a:rPr>
              <a:t>、</a:t>
            </a:r>
            <a:r>
              <a:rPr lang="zh-CN" altLang="en-US" sz="2400" dirty="0">
                <a:latin typeface="方正仿宋_GBK" panose="03000509000000000000" pitchFamily="65" charset="-122"/>
                <a:ea typeface="方正仿宋_GBK" panose="03000509000000000000" pitchFamily="65" charset="-122"/>
              </a:rPr>
              <a:t>推动</a:t>
            </a:r>
            <a:r>
              <a:rPr lang="zh-CN" altLang="zh-CN" sz="2400" dirty="0" smtClean="0">
                <a:latin typeface="方正仿宋_GBK" panose="03000509000000000000" pitchFamily="65" charset="-122"/>
                <a:ea typeface="方正仿宋_GBK" panose="03000509000000000000" pitchFamily="65" charset="-122"/>
              </a:rPr>
              <a:t>工作</a:t>
            </a:r>
            <a:r>
              <a:rPr lang="zh-CN" altLang="zh-CN" sz="2400" dirty="0">
                <a:latin typeface="方正仿宋_GBK" panose="03000509000000000000" pitchFamily="65" charset="-122"/>
                <a:ea typeface="方正仿宋_GBK" panose="03000509000000000000" pitchFamily="65" charset="-122"/>
              </a:rPr>
              <a:t>的职责。对一些涉及多部门参与的综合类志书，还成立以总纂单位牵头、各分纂单位参加的综合编委会，</a:t>
            </a:r>
            <a:r>
              <a:rPr lang="zh-CN" altLang="en-US" sz="2400" dirty="0">
                <a:latin typeface="方正仿宋_GBK" panose="03000509000000000000" pitchFamily="65" charset="-122"/>
                <a:ea typeface="方正仿宋_GBK" panose="03000509000000000000" pitchFamily="65" charset="-122"/>
              </a:rPr>
              <a:t>强化</a:t>
            </a:r>
            <a:r>
              <a:rPr lang="zh-CN" altLang="zh-CN" sz="2400" dirty="0">
                <a:latin typeface="方正仿宋_GBK" panose="03000509000000000000" pitchFamily="65" charset="-122"/>
                <a:ea typeface="方正仿宋_GBK" panose="03000509000000000000" pitchFamily="65" charset="-122"/>
              </a:rPr>
              <a:t>协调配合，分解工作任务，做到</a:t>
            </a:r>
            <a:r>
              <a:rPr lang="zh-CN" altLang="en-US" sz="2400" dirty="0">
                <a:latin typeface="方正仿宋_GBK" panose="03000509000000000000" pitchFamily="65" charset="-122"/>
                <a:ea typeface="方正仿宋_GBK" panose="03000509000000000000" pitchFamily="65" charset="-122"/>
              </a:rPr>
              <a:t>各成员单位</a:t>
            </a:r>
            <a:r>
              <a:rPr lang="zh-CN" altLang="zh-CN" sz="2400" dirty="0">
                <a:latin typeface="方正仿宋_GBK" panose="03000509000000000000" pitchFamily="65" charset="-122"/>
                <a:ea typeface="方正仿宋_GBK" panose="03000509000000000000" pitchFamily="65" charset="-122"/>
              </a:rPr>
              <a:t>各司其职、各负其责。</a:t>
            </a:r>
            <a:endParaRPr lang="zh-CN" altLang="en-US" sz="2400" dirty="0">
              <a:latin typeface="方正仿宋_GBK" panose="03000509000000000000" pitchFamily="65" charset="-122"/>
              <a:ea typeface="方正仿宋_GBK" panose="03000509000000000000" pitchFamily="65" charset="-122"/>
              <a:cs typeface="宋体" panose="02010600030101010101" pitchFamily="2" charset="-122"/>
            </a:endParaRPr>
          </a:p>
        </p:txBody>
      </p:sp>
    </p:spTree>
    <p:custDataLst>
      <p:tags r:id="rId1"/>
    </p:custDataLst>
    <p:extLst>
      <p:ext uri="{BB962C8B-B14F-4D97-AF65-F5344CB8AC3E}">
        <p14:creationId xmlns:p14="http://schemas.microsoft.com/office/powerpoint/2010/main" val="9649286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473075" y="846455"/>
            <a:ext cx="8172450" cy="3416320"/>
          </a:xfrm>
          <a:prstGeom prst="rect">
            <a:avLst/>
          </a:prstGeom>
          <a:noFill/>
          <a:ln w="9525">
            <a:noFill/>
          </a:ln>
        </p:spPr>
        <p:txBody>
          <a:bodyPr wrap="square">
            <a:spAutoFit/>
          </a:bodyPr>
          <a:lstStyle/>
          <a:p>
            <a:pPr algn="just"/>
            <a:r>
              <a:rPr lang="zh-CN" altLang="en-US" sz="2400" dirty="0" smtClean="0">
                <a:latin typeface="宋体" panose="02010600030101010101" pitchFamily="2" charset="-122"/>
                <a:ea typeface="宋体" panose="02010600030101010101" pitchFamily="2" charset="-122"/>
                <a:cs typeface="宋体" panose="02010600030101010101" pitchFamily="2" charset="-122"/>
              </a:rPr>
              <a:t>    </a:t>
            </a:r>
            <a:r>
              <a:rPr lang="zh-CN" altLang="en-US" sz="2400" dirty="0" smtClean="0">
                <a:latin typeface="方正仿宋_GBK" panose="03000509000000000000" pitchFamily="65" charset="-122"/>
                <a:ea typeface="方正仿宋_GBK" panose="03000509000000000000" pitchFamily="65" charset="-122"/>
                <a:cs typeface="宋体" panose="02010600030101010101" pitchFamily="2" charset="-122"/>
              </a:rPr>
              <a:t>省志各分（专）志编委会下设编辑室，主要分为五类：</a:t>
            </a:r>
            <a:endParaRPr lang="en-US" altLang="zh-CN" sz="2400" dirty="0" smtClean="0">
              <a:latin typeface="方正仿宋_GBK" panose="03000509000000000000" pitchFamily="65" charset="-122"/>
              <a:ea typeface="方正仿宋_GBK" panose="03000509000000000000" pitchFamily="65" charset="-122"/>
              <a:cs typeface="宋体" panose="02010600030101010101" pitchFamily="2" charset="-122"/>
            </a:endParaRPr>
          </a:p>
          <a:p>
            <a:pPr algn="just"/>
            <a:r>
              <a:rPr lang="en-US" altLang="zh-CN" sz="2400" dirty="0" smtClean="0">
                <a:latin typeface="方正仿宋_GBK" panose="03000509000000000000" pitchFamily="65" charset="-122"/>
                <a:ea typeface="方正仿宋_GBK" panose="03000509000000000000" pitchFamily="65" charset="-122"/>
                <a:cs typeface="宋体" panose="02010600030101010101" pitchFamily="2" charset="-122"/>
              </a:rPr>
              <a:t>    </a:t>
            </a:r>
          </a:p>
          <a:p>
            <a:pPr algn="just"/>
            <a:r>
              <a:rPr lang="en-US" altLang="zh-CN" sz="2400" dirty="0">
                <a:latin typeface="Times New Roman" panose="02020603050405020304" pitchFamily="18" charset="0"/>
                <a:ea typeface="方正仿宋_GBK" panose="03000509000000000000" pitchFamily="65" charset="-122"/>
                <a:cs typeface="Times New Roman" panose="02020603050405020304" pitchFamily="18" charset="0"/>
              </a:rPr>
              <a:t>  </a:t>
            </a:r>
            <a:r>
              <a:rPr lang="en-US" altLang="zh-CN" sz="2400" dirty="0" smtClean="0">
                <a:latin typeface="Times New Roman" panose="02020603050405020304" pitchFamily="18" charset="0"/>
                <a:ea typeface="方正仿宋_GBK" panose="03000509000000000000" pitchFamily="65" charset="-122"/>
                <a:cs typeface="Times New Roman" panose="02020603050405020304" pitchFamily="18" charset="0"/>
              </a:rPr>
              <a:t>       </a:t>
            </a:r>
            <a:r>
              <a:rPr lang="en-US" altLang="zh-CN" sz="2400" dirty="0" smtClean="0">
                <a:latin typeface="Times New Roman" panose="02020603050405020304" pitchFamily="18" charset="0"/>
                <a:ea typeface="方正楷体_GBK" panose="03000509000000000000" pitchFamily="65" charset="-122"/>
                <a:cs typeface="Times New Roman" panose="02020603050405020304" pitchFamily="18" charset="0"/>
              </a:rPr>
              <a:t>1.</a:t>
            </a:r>
            <a:r>
              <a:rPr lang="zh-CN" altLang="en-US" sz="2400" dirty="0" smtClean="0">
                <a:latin typeface="方正楷体_GBK" panose="03000509000000000000" pitchFamily="65" charset="-122"/>
                <a:ea typeface="方正楷体_GBK" panose="03000509000000000000" pitchFamily="65" charset="-122"/>
                <a:cs typeface="宋体" panose="02010600030101010101" pitchFamily="2" charset="-122"/>
              </a:rPr>
              <a:t>专门独立设置的志书编辑室：</a:t>
            </a:r>
            <a:r>
              <a:rPr lang="zh-CN" altLang="en-US" sz="2400" dirty="0" smtClean="0">
                <a:latin typeface="方正仿宋_GBK" panose="03000509000000000000" pitchFamily="65" charset="-122"/>
                <a:ea typeface="方正仿宋_GBK" panose="03000509000000000000" pitchFamily="65" charset="-122"/>
                <a:cs typeface="宋体" panose="02010600030101010101" pitchFamily="2" charset="-122"/>
              </a:rPr>
              <a:t>有专职人员（包括现职人员）、专门场所、专职负责志书编纂，如</a:t>
            </a:r>
            <a:r>
              <a:rPr lang="en-US" altLang="zh-CN" sz="2400" dirty="0" smtClean="0">
                <a:latin typeface="方正仿宋_GBK" panose="03000509000000000000" pitchFamily="65" charset="-122"/>
                <a:ea typeface="方正仿宋_GBK" panose="03000509000000000000" pitchFamily="65" charset="-122"/>
                <a:cs typeface="宋体" panose="02010600030101010101" pitchFamily="2" charset="-122"/>
              </a:rPr>
              <a:t>《</a:t>
            </a:r>
            <a:r>
              <a:rPr lang="zh-CN" altLang="en-US" sz="2400" dirty="0" smtClean="0">
                <a:latin typeface="方正仿宋_GBK" panose="03000509000000000000" pitchFamily="65" charset="-122"/>
                <a:ea typeface="方正仿宋_GBK" panose="03000509000000000000" pitchFamily="65" charset="-122"/>
                <a:cs typeface="宋体" panose="02010600030101010101" pitchFamily="2" charset="-122"/>
              </a:rPr>
              <a:t>政府志</a:t>
            </a:r>
            <a:r>
              <a:rPr lang="en-US" altLang="zh-CN" sz="2400" dirty="0" smtClean="0">
                <a:latin typeface="方正仿宋_GBK" panose="03000509000000000000" pitchFamily="65" charset="-122"/>
                <a:ea typeface="方正仿宋_GBK" panose="03000509000000000000" pitchFamily="65" charset="-122"/>
                <a:cs typeface="宋体" panose="02010600030101010101" pitchFamily="2" charset="-122"/>
              </a:rPr>
              <a:t>》</a:t>
            </a:r>
            <a:r>
              <a:rPr lang="zh-CN" altLang="en-US" sz="2400" dirty="0" smtClean="0">
                <a:latin typeface="方正仿宋_GBK" panose="03000509000000000000" pitchFamily="65" charset="-122"/>
                <a:ea typeface="方正仿宋_GBK" panose="03000509000000000000" pitchFamily="65" charset="-122"/>
                <a:cs typeface="宋体" panose="02010600030101010101" pitchFamily="2" charset="-122"/>
              </a:rPr>
              <a:t>编辑室、</a:t>
            </a:r>
            <a:r>
              <a:rPr lang="en-US" altLang="zh-CN" sz="2400" dirty="0" smtClean="0">
                <a:latin typeface="方正仿宋_GBK" panose="03000509000000000000" pitchFamily="65" charset="-122"/>
                <a:ea typeface="方正仿宋_GBK" panose="03000509000000000000" pitchFamily="65" charset="-122"/>
                <a:cs typeface="宋体" panose="02010600030101010101" pitchFamily="2" charset="-122"/>
              </a:rPr>
              <a:t>《</a:t>
            </a:r>
            <a:r>
              <a:rPr lang="zh-CN" altLang="en-US" sz="2400" dirty="0" smtClean="0">
                <a:latin typeface="方正仿宋_GBK" panose="03000509000000000000" pitchFamily="65" charset="-122"/>
                <a:ea typeface="方正仿宋_GBK" panose="03000509000000000000" pitchFamily="65" charset="-122"/>
                <a:cs typeface="宋体" panose="02010600030101010101" pitchFamily="2" charset="-122"/>
              </a:rPr>
              <a:t>纪检监察志</a:t>
            </a:r>
            <a:r>
              <a:rPr lang="en-US" altLang="zh-CN" sz="2400" dirty="0" smtClean="0">
                <a:latin typeface="方正仿宋_GBK" panose="03000509000000000000" pitchFamily="65" charset="-122"/>
                <a:ea typeface="方正仿宋_GBK" panose="03000509000000000000" pitchFamily="65" charset="-122"/>
                <a:cs typeface="宋体" panose="02010600030101010101" pitchFamily="2" charset="-122"/>
              </a:rPr>
              <a:t>》</a:t>
            </a:r>
            <a:r>
              <a:rPr lang="zh-CN" altLang="en-US" sz="2400" dirty="0" smtClean="0">
                <a:latin typeface="方正仿宋_GBK" panose="03000509000000000000" pitchFamily="65" charset="-122"/>
                <a:ea typeface="方正仿宋_GBK" panose="03000509000000000000" pitchFamily="65" charset="-122"/>
                <a:cs typeface="宋体" panose="02010600030101010101" pitchFamily="2" charset="-122"/>
              </a:rPr>
              <a:t>编辑室等。这种形式是最好的组织形式，由现职人员加上一些退休人员，在志书编纂的这段时间，在独立提供的办公场所，专门从事志书编纂工作，可以一心一意组织编写志稿，不再处理其他工作事务，目标明确，工作专业。</a:t>
            </a:r>
            <a:endParaRPr lang="zh-CN" altLang="en-US" sz="2400" dirty="0">
              <a:latin typeface="方正仿宋_GBK" panose="03000509000000000000" pitchFamily="65" charset="-122"/>
              <a:ea typeface="方正仿宋_GBK" panose="03000509000000000000" pitchFamily="65" charset="-122"/>
              <a:cs typeface="宋体" panose="02010600030101010101" pitchFamily="2" charset="-122"/>
            </a:endParaRPr>
          </a:p>
        </p:txBody>
      </p:sp>
    </p:spTree>
    <p:custDataLst>
      <p:tags r:id="rId1"/>
    </p:custDataLst>
    <p:extLst>
      <p:ext uri="{BB962C8B-B14F-4D97-AF65-F5344CB8AC3E}">
        <p14:creationId xmlns:p14="http://schemas.microsoft.com/office/powerpoint/2010/main" val="11288542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473075" y="846455"/>
            <a:ext cx="8172450" cy="3416320"/>
          </a:xfrm>
          <a:prstGeom prst="rect">
            <a:avLst/>
          </a:prstGeom>
          <a:noFill/>
          <a:ln w="9525">
            <a:noFill/>
          </a:ln>
        </p:spPr>
        <p:txBody>
          <a:bodyPr wrap="square">
            <a:spAutoFit/>
          </a:bodyPr>
          <a:lstStyle/>
          <a:p>
            <a:pPr algn="just"/>
            <a:r>
              <a:rPr lang="zh-CN" altLang="en-US" sz="2400" dirty="0" smtClean="0">
                <a:solidFill>
                  <a:srgbClr val="000000"/>
                </a:solidFill>
                <a:latin typeface="宋体" panose="02010600030101010101" pitchFamily="2" charset="-122"/>
                <a:ea typeface="宋体" panose="02010600030101010101" pitchFamily="2" charset="-122"/>
                <a:cs typeface="宋体" panose="02010600030101010101" pitchFamily="2" charset="-122"/>
              </a:rPr>
              <a:t>    </a:t>
            </a:r>
            <a:endParaRPr lang="en-US" altLang="zh-CN"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endParaRPr>
          </a:p>
          <a:p>
            <a:pPr algn="just"/>
            <a:r>
              <a:rPr lang="en-US" altLang="zh-CN" sz="24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        2.</a:t>
            </a:r>
            <a:r>
              <a:rPr lang="zh-CN" altLang="en-US" sz="2400" dirty="0" smtClean="0">
                <a:solidFill>
                  <a:srgbClr val="000000"/>
                </a:solidFill>
                <a:latin typeface="方正楷体_GBK" panose="03000509000000000000" pitchFamily="65" charset="-122"/>
                <a:ea typeface="方正楷体_GBK" panose="03000509000000000000" pitchFamily="65" charset="-122"/>
                <a:cs typeface="宋体" panose="02010600030101010101" pitchFamily="2" charset="-122"/>
              </a:rPr>
              <a:t>设置在机关业务处室的志书编辑室：</a:t>
            </a:r>
            <a:r>
              <a:rPr lang="zh-CN" altLang="en-US"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rPr>
              <a:t>有现职人员兼职负责志书编纂，如</a:t>
            </a:r>
            <a:r>
              <a:rPr lang="en-US" altLang="zh-CN"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rPr>
              <a:t>《</a:t>
            </a:r>
            <a:r>
              <a:rPr lang="zh-CN" altLang="en-US" sz="2400" dirty="0">
                <a:solidFill>
                  <a:srgbClr val="000000"/>
                </a:solidFill>
                <a:latin typeface="方正仿宋_GBK" panose="03000509000000000000" pitchFamily="65" charset="-122"/>
                <a:ea typeface="方正仿宋_GBK" panose="03000509000000000000" pitchFamily="65" charset="-122"/>
                <a:cs typeface="宋体" panose="02010600030101010101" pitchFamily="2" charset="-122"/>
              </a:rPr>
              <a:t>政协</a:t>
            </a:r>
            <a:r>
              <a:rPr lang="zh-CN" altLang="en-US"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rPr>
              <a:t>志</a:t>
            </a:r>
            <a:r>
              <a:rPr lang="en-US" altLang="zh-CN"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rPr>
              <a:t>》</a:t>
            </a:r>
            <a:r>
              <a:rPr lang="zh-CN" altLang="en-US"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rPr>
              <a:t>编辑室、</a:t>
            </a:r>
            <a:r>
              <a:rPr lang="en-US" altLang="zh-CN"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rPr>
              <a:t>《</a:t>
            </a:r>
            <a:r>
              <a:rPr lang="zh-CN" altLang="en-US" sz="2400" dirty="0">
                <a:solidFill>
                  <a:srgbClr val="000000"/>
                </a:solidFill>
                <a:latin typeface="方正仿宋_GBK" panose="03000509000000000000" pitchFamily="65" charset="-122"/>
                <a:ea typeface="方正仿宋_GBK" panose="03000509000000000000" pitchFamily="65" charset="-122"/>
                <a:cs typeface="宋体" panose="02010600030101010101" pitchFamily="2" charset="-122"/>
              </a:rPr>
              <a:t>民政</a:t>
            </a:r>
            <a:r>
              <a:rPr lang="zh-CN" altLang="en-US"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rPr>
              <a:t>志</a:t>
            </a:r>
            <a:r>
              <a:rPr lang="en-US" altLang="zh-CN"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rPr>
              <a:t>》</a:t>
            </a:r>
            <a:r>
              <a:rPr lang="zh-CN" altLang="en-US"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rPr>
              <a:t>编辑室等。这种形式是较好的组织形式，由于编辑室设在机关某个处室，</a:t>
            </a:r>
            <a:endParaRPr lang="en-US" altLang="zh-CN"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endParaRPr>
          </a:p>
          <a:p>
            <a:pPr algn="just"/>
            <a:r>
              <a:rPr lang="zh-CN" altLang="en-US"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rPr>
              <a:t>在协调机关其他处室、下属事业单位和行业相关单位提供资料或初稿时，有较大的行政便利。但由于是在业务处室兼职编纂志稿，还有许多业务工作要处理，会出现修志工作时紧时松的情况。</a:t>
            </a:r>
            <a:endParaRPr lang="en-US" altLang="zh-CN"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endParaRPr>
          </a:p>
          <a:p>
            <a:pPr algn="just"/>
            <a:endParaRPr lang="en-US" altLang="zh-CN" sz="2400" dirty="0">
              <a:solidFill>
                <a:srgbClr val="000000"/>
              </a:solidFill>
              <a:latin typeface="方正仿宋_GBK" panose="03000509000000000000" pitchFamily="65" charset="-122"/>
              <a:ea typeface="方正仿宋_GBK" panose="03000509000000000000" pitchFamily="65" charset="-122"/>
              <a:cs typeface="宋体" panose="02010600030101010101" pitchFamily="2" charset="-122"/>
            </a:endParaRPr>
          </a:p>
        </p:txBody>
      </p:sp>
    </p:spTree>
    <p:custDataLst>
      <p:tags r:id="rId1"/>
    </p:custDataLst>
    <p:extLst>
      <p:ext uri="{BB962C8B-B14F-4D97-AF65-F5344CB8AC3E}">
        <p14:creationId xmlns:p14="http://schemas.microsoft.com/office/powerpoint/2010/main" val="10953374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473075" y="846455"/>
            <a:ext cx="8172450" cy="3785652"/>
          </a:xfrm>
          <a:prstGeom prst="rect">
            <a:avLst/>
          </a:prstGeom>
          <a:noFill/>
          <a:ln w="9525">
            <a:noFill/>
          </a:ln>
        </p:spPr>
        <p:txBody>
          <a:bodyPr wrap="square">
            <a:spAutoFit/>
          </a:bodyPr>
          <a:lstStyle/>
          <a:p>
            <a:pPr algn="just"/>
            <a:r>
              <a:rPr lang="zh-CN" altLang="en-US" sz="2400" dirty="0" smtClean="0">
                <a:solidFill>
                  <a:srgbClr val="000000"/>
                </a:solidFill>
                <a:latin typeface="宋体" panose="02010600030101010101" pitchFamily="2" charset="-122"/>
                <a:ea typeface="宋体" panose="02010600030101010101" pitchFamily="2" charset="-122"/>
                <a:cs typeface="宋体" panose="02010600030101010101" pitchFamily="2" charset="-122"/>
              </a:rPr>
              <a:t>    </a:t>
            </a:r>
            <a:endParaRPr lang="en-US" altLang="zh-CN"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endParaRPr>
          </a:p>
          <a:p>
            <a:pPr algn="just"/>
            <a:r>
              <a:rPr lang="en-US" altLang="zh-CN" sz="24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        3.</a:t>
            </a:r>
            <a:r>
              <a:rPr lang="zh-CN" altLang="en-US" sz="2400" dirty="0" smtClean="0">
                <a:solidFill>
                  <a:srgbClr val="000000"/>
                </a:solidFill>
                <a:latin typeface="方正楷体_GBK" panose="03000509000000000000" pitchFamily="65" charset="-122"/>
                <a:ea typeface="方正楷体_GBK" panose="03000509000000000000" pitchFamily="65" charset="-122"/>
                <a:cs typeface="宋体" panose="02010600030101010101" pitchFamily="2" charset="-122"/>
              </a:rPr>
              <a:t>设置在机关下属事业单位的志书编辑室：</a:t>
            </a:r>
            <a:r>
              <a:rPr lang="zh-CN" altLang="en-US"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rPr>
              <a:t>有现职人员兼职负责志书编纂，如</a:t>
            </a:r>
            <a:r>
              <a:rPr lang="en-US" altLang="zh-CN"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rPr>
              <a:t>《</a:t>
            </a:r>
            <a:r>
              <a:rPr lang="zh-CN" altLang="en-US" sz="2400" dirty="0">
                <a:solidFill>
                  <a:srgbClr val="000000"/>
                </a:solidFill>
                <a:latin typeface="方正仿宋_GBK" panose="03000509000000000000" pitchFamily="65" charset="-122"/>
                <a:ea typeface="方正仿宋_GBK" panose="03000509000000000000" pitchFamily="65" charset="-122"/>
                <a:cs typeface="宋体" panose="02010600030101010101" pitchFamily="2" charset="-122"/>
              </a:rPr>
              <a:t>科学技术</a:t>
            </a:r>
            <a:r>
              <a:rPr lang="zh-CN" altLang="en-US"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rPr>
              <a:t>志</a:t>
            </a:r>
            <a:r>
              <a:rPr lang="en-US" altLang="zh-CN"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rPr>
              <a:t>》</a:t>
            </a:r>
            <a:r>
              <a:rPr lang="zh-CN" altLang="en-US"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rPr>
              <a:t>编辑室设在省科技情报研究所、</a:t>
            </a:r>
            <a:r>
              <a:rPr lang="en-US" altLang="zh-CN"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rPr>
              <a:t>《</a:t>
            </a:r>
            <a:r>
              <a:rPr lang="zh-CN" altLang="en-US" sz="2400" dirty="0">
                <a:solidFill>
                  <a:srgbClr val="000000"/>
                </a:solidFill>
                <a:latin typeface="方正仿宋_GBK" panose="03000509000000000000" pitchFamily="65" charset="-122"/>
                <a:ea typeface="方正仿宋_GBK" panose="03000509000000000000" pitchFamily="65" charset="-122"/>
                <a:cs typeface="宋体" panose="02010600030101010101" pitchFamily="2" charset="-122"/>
              </a:rPr>
              <a:t>人民团体</a:t>
            </a:r>
            <a:r>
              <a:rPr lang="zh-CN" altLang="en-US"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rPr>
              <a:t>志</a:t>
            </a:r>
            <a:r>
              <a:rPr lang="en-US" altLang="zh-CN"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rPr>
              <a:t>·</a:t>
            </a:r>
            <a:r>
              <a:rPr lang="zh-CN" altLang="en-US"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rPr>
              <a:t>妇联篇</a:t>
            </a:r>
            <a:r>
              <a:rPr lang="en-US" altLang="zh-CN"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rPr>
              <a:t>》</a:t>
            </a:r>
            <a:r>
              <a:rPr lang="zh-CN" altLang="en-US"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rPr>
              <a:t>编辑室设在省妇女研究所等，这种形式一般不能直接协调机关处室、其他事业单位</a:t>
            </a:r>
            <a:r>
              <a:rPr lang="zh-CN" altLang="en-US" sz="2400" dirty="0">
                <a:solidFill>
                  <a:srgbClr val="000000"/>
                </a:solidFill>
                <a:latin typeface="方正仿宋_GBK" panose="03000509000000000000" pitchFamily="65" charset="-122"/>
                <a:ea typeface="方正仿宋_GBK" panose="03000509000000000000" pitchFamily="65" charset="-122"/>
                <a:cs typeface="宋体" panose="02010600030101010101" pitchFamily="2" charset="-122"/>
              </a:rPr>
              <a:t>和行业相关单位提供资料或</a:t>
            </a:r>
            <a:r>
              <a:rPr lang="zh-CN" altLang="en-US"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rPr>
              <a:t>初稿，通常需要经过机关某个处室再去协调，增加了工作环节。事业单位由于有自身的本职工作要处理，对修志工作同样会出现时紧时松的情况，但事业单位在修志人员的数量上通常比机关处室更方便调剂。</a:t>
            </a:r>
            <a:endParaRPr lang="en-US" altLang="zh-CN"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endParaRPr>
          </a:p>
          <a:p>
            <a:pPr algn="just"/>
            <a:endParaRPr lang="en-US" altLang="zh-CN" sz="2400" dirty="0">
              <a:solidFill>
                <a:srgbClr val="000000"/>
              </a:solidFill>
              <a:latin typeface="方正仿宋_GBK" panose="03000509000000000000" pitchFamily="65" charset="-122"/>
              <a:ea typeface="方正仿宋_GBK" panose="03000509000000000000" pitchFamily="65" charset="-122"/>
              <a:cs typeface="宋体" panose="02010600030101010101" pitchFamily="2" charset="-122"/>
            </a:endParaRPr>
          </a:p>
        </p:txBody>
      </p:sp>
    </p:spTree>
    <p:custDataLst>
      <p:tags r:id="rId1"/>
    </p:custDataLst>
    <p:extLst>
      <p:ext uri="{BB962C8B-B14F-4D97-AF65-F5344CB8AC3E}">
        <p14:creationId xmlns:p14="http://schemas.microsoft.com/office/powerpoint/2010/main" val="415972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473075" y="846455"/>
            <a:ext cx="8172450" cy="3046988"/>
          </a:xfrm>
          <a:prstGeom prst="rect">
            <a:avLst/>
          </a:prstGeom>
          <a:noFill/>
          <a:ln w="9525">
            <a:noFill/>
          </a:ln>
        </p:spPr>
        <p:txBody>
          <a:bodyPr wrap="square">
            <a:spAutoFit/>
          </a:bodyPr>
          <a:lstStyle/>
          <a:p>
            <a:pPr algn="just"/>
            <a:r>
              <a:rPr lang="zh-CN" altLang="en-US" sz="2400" dirty="0" smtClean="0">
                <a:solidFill>
                  <a:srgbClr val="000000"/>
                </a:solidFill>
                <a:latin typeface="宋体" panose="02010600030101010101" pitchFamily="2" charset="-122"/>
                <a:ea typeface="宋体" panose="02010600030101010101" pitchFamily="2" charset="-122"/>
                <a:cs typeface="宋体" panose="02010600030101010101" pitchFamily="2" charset="-122"/>
              </a:rPr>
              <a:t>    </a:t>
            </a:r>
            <a:endParaRPr lang="en-US" altLang="zh-CN"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endParaRPr>
          </a:p>
          <a:p>
            <a:pPr algn="just"/>
            <a:r>
              <a:rPr lang="en-US" altLang="zh-CN" sz="24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        4.</a:t>
            </a:r>
            <a:r>
              <a:rPr lang="zh-CN" altLang="en-US" sz="2400" dirty="0" smtClean="0">
                <a:solidFill>
                  <a:srgbClr val="000000"/>
                </a:solidFill>
                <a:latin typeface="方正楷体_GBK" panose="03000509000000000000" pitchFamily="65" charset="-122"/>
                <a:ea typeface="方正楷体_GBK" panose="03000509000000000000" pitchFamily="65" charset="-122"/>
                <a:cs typeface="宋体" panose="02010600030101010101" pitchFamily="2" charset="-122"/>
              </a:rPr>
              <a:t>设置在行业协会或主管公司的志书编辑室：</a:t>
            </a:r>
            <a:r>
              <a:rPr lang="zh-CN" altLang="en-US"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rPr>
              <a:t>如</a:t>
            </a:r>
            <a:r>
              <a:rPr lang="en-US" altLang="zh-CN"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rPr>
              <a:t>《</a:t>
            </a:r>
            <a:r>
              <a:rPr lang="zh-CN" altLang="en-US"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rPr>
              <a:t>国内贸易志</a:t>
            </a:r>
            <a:r>
              <a:rPr lang="en-US" altLang="zh-CN"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rPr>
              <a:t>·</a:t>
            </a:r>
            <a:r>
              <a:rPr lang="zh-CN" altLang="en-US"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rPr>
              <a:t>物资篇</a:t>
            </a:r>
            <a:r>
              <a:rPr lang="en-US" altLang="zh-CN"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rPr>
              <a:t>》</a:t>
            </a:r>
            <a:r>
              <a:rPr lang="zh-CN" altLang="en-US"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rPr>
              <a:t>编辑室设置在江苏省惠隆资产管理公司，公司比机关和事业单位更加讲究经济效益，他们的主要精力放在公司业务上，编纂志书对他们来说是一项额外的工作，要求他们全力以赴做好修志工作很不容易，他们的修志经费通常也是由省志办提供的。</a:t>
            </a:r>
            <a:endParaRPr lang="en-US" altLang="zh-CN"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endParaRPr>
          </a:p>
          <a:p>
            <a:pPr algn="just"/>
            <a:endParaRPr lang="en-US" altLang="zh-CN" sz="2400" dirty="0">
              <a:solidFill>
                <a:srgbClr val="000000"/>
              </a:solidFill>
              <a:latin typeface="方正仿宋_GBK" panose="03000509000000000000" pitchFamily="65" charset="-122"/>
              <a:ea typeface="方正仿宋_GBK" panose="03000509000000000000" pitchFamily="65" charset="-122"/>
              <a:cs typeface="宋体" panose="02010600030101010101" pitchFamily="2" charset="-122"/>
            </a:endParaRPr>
          </a:p>
        </p:txBody>
      </p:sp>
    </p:spTree>
    <p:custDataLst>
      <p:tags r:id="rId1"/>
    </p:custDataLst>
    <p:extLst>
      <p:ext uri="{BB962C8B-B14F-4D97-AF65-F5344CB8AC3E}">
        <p14:creationId xmlns:p14="http://schemas.microsoft.com/office/powerpoint/2010/main" val="15731698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479177" y="1347614"/>
            <a:ext cx="8172450" cy="2308324"/>
          </a:xfrm>
          <a:prstGeom prst="rect">
            <a:avLst/>
          </a:prstGeom>
          <a:noFill/>
          <a:ln w="9525">
            <a:noFill/>
          </a:ln>
        </p:spPr>
        <p:txBody>
          <a:bodyPr wrap="square">
            <a:spAutoFit/>
          </a:bodyPr>
          <a:lstStyle/>
          <a:p>
            <a:pPr algn="just"/>
            <a:r>
              <a:rPr lang="zh-CN" altLang="en-US" sz="2400" dirty="0" smtClean="0">
                <a:solidFill>
                  <a:srgbClr val="000000"/>
                </a:solidFill>
                <a:latin typeface="宋体" panose="02010600030101010101" pitchFamily="2" charset="-122"/>
                <a:ea typeface="宋体" panose="02010600030101010101" pitchFamily="2" charset="-122"/>
                <a:cs typeface="宋体" panose="02010600030101010101" pitchFamily="2" charset="-122"/>
              </a:rPr>
              <a:t>    </a:t>
            </a:r>
            <a:endParaRPr lang="en-US" altLang="zh-CN"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endParaRPr>
          </a:p>
          <a:p>
            <a:pPr algn="just"/>
            <a:r>
              <a:rPr lang="en-US" altLang="zh-CN" sz="24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        5.</a:t>
            </a:r>
            <a:r>
              <a:rPr lang="zh-CN" altLang="en-US" sz="2400" dirty="0" smtClean="0">
                <a:solidFill>
                  <a:srgbClr val="000000"/>
                </a:solidFill>
                <a:latin typeface="方正楷体_GBK" panose="03000509000000000000" pitchFamily="65" charset="-122"/>
                <a:ea typeface="方正楷体_GBK" panose="03000509000000000000" pitchFamily="65" charset="-122"/>
                <a:cs typeface="宋体" panose="02010600030101010101" pitchFamily="2" charset="-122"/>
              </a:rPr>
              <a:t>主要外包给专家学者的志书编辑室：</a:t>
            </a:r>
            <a:r>
              <a:rPr lang="zh-CN" altLang="en-US"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rPr>
              <a:t>如</a:t>
            </a:r>
            <a:r>
              <a:rPr lang="en-US" altLang="zh-CN"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rPr>
              <a:t>《</a:t>
            </a:r>
            <a:r>
              <a:rPr lang="zh-CN" altLang="en-US"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rPr>
              <a:t>社会科学志</a:t>
            </a:r>
            <a:r>
              <a:rPr lang="en-US" altLang="zh-CN"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rPr>
              <a:t>》</a:t>
            </a:r>
            <a:r>
              <a:rPr lang="zh-CN" altLang="en-US"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rPr>
              <a:t>编辑室、</a:t>
            </a:r>
            <a:r>
              <a:rPr lang="en-US" altLang="zh-CN"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rPr>
              <a:t>《</a:t>
            </a:r>
            <a:r>
              <a:rPr lang="zh-CN" altLang="en-US"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rPr>
              <a:t>江苏吴文化志</a:t>
            </a:r>
            <a:r>
              <a:rPr lang="en-US" altLang="zh-CN"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rPr>
              <a:t>》</a:t>
            </a:r>
            <a:r>
              <a:rPr lang="zh-CN" altLang="en-US" sz="2400" dirty="0" smtClean="0">
                <a:solidFill>
                  <a:srgbClr val="000000"/>
                </a:solidFill>
                <a:latin typeface="方正仿宋_GBK" panose="03000509000000000000" pitchFamily="65" charset="-122"/>
                <a:ea typeface="方正仿宋_GBK" panose="03000509000000000000" pitchFamily="65" charset="-122"/>
                <a:cs typeface="宋体" panose="02010600030101010101" pitchFamily="2" charset="-122"/>
              </a:rPr>
              <a:t>编辑室等，通常由相关专家学者带领青年学生在一定期限内编纂完成志稿，编纂经费由省志办或承编单位提供，根据相关协议履行志书编纂职责，这种形式通常适合于编纂一些学术性、专业性强的志书。</a:t>
            </a:r>
            <a:endParaRPr lang="en-US" altLang="zh-CN" sz="2400" dirty="0">
              <a:solidFill>
                <a:srgbClr val="000000"/>
              </a:solidFill>
              <a:latin typeface="方正仿宋_GBK" panose="03000509000000000000" pitchFamily="65" charset="-122"/>
              <a:ea typeface="方正仿宋_GBK" panose="03000509000000000000" pitchFamily="65" charset="-122"/>
              <a:cs typeface="宋体" panose="02010600030101010101" pitchFamily="2" charset="-122"/>
            </a:endParaRPr>
          </a:p>
        </p:txBody>
      </p:sp>
    </p:spTree>
    <p:custDataLst>
      <p:tags r:id="rId1"/>
    </p:custDataLst>
    <p:extLst>
      <p:ext uri="{BB962C8B-B14F-4D97-AF65-F5344CB8AC3E}">
        <p14:creationId xmlns:p14="http://schemas.microsoft.com/office/powerpoint/2010/main" val="64728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251520" y="1851670"/>
            <a:ext cx="8492490" cy="1015663"/>
          </a:xfrm>
          <a:prstGeom prst="rect">
            <a:avLst/>
          </a:prstGeom>
          <a:noFill/>
          <a:ln w="9525">
            <a:noFill/>
          </a:ln>
        </p:spPr>
        <p:txBody>
          <a:bodyPr wrap="square">
            <a:spAutoFit/>
          </a:bodyPr>
          <a:lstStyle/>
          <a:p>
            <a:pPr algn="ctr"/>
            <a:r>
              <a:rPr lang="en-US" altLang="zh-CN" sz="2400" dirty="0" smtClean="0">
                <a:solidFill>
                  <a:srgbClr val="000000"/>
                </a:solidFill>
                <a:latin typeface="宋体" panose="02010600030101010101" pitchFamily="2" charset="-122"/>
                <a:ea typeface="宋体" panose="02010600030101010101" pitchFamily="2" charset="-122"/>
                <a:cs typeface="+mn-ea"/>
              </a:rPr>
              <a:t>    </a:t>
            </a:r>
          </a:p>
          <a:p>
            <a:pPr algn="ctr"/>
            <a:r>
              <a:rPr lang="zh-CN" altLang="en-US" sz="3600" dirty="0">
                <a:solidFill>
                  <a:srgbClr val="000000"/>
                </a:solidFill>
                <a:latin typeface="方正黑体_GBK" panose="03000509000000000000" pitchFamily="65" charset="-122"/>
                <a:ea typeface="方正黑体_GBK" panose="03000509000000000000" pitchFamily="65" charset="-122"/>
                <a:cs typeface="+mn-ea"/>
              </a:rPr>
              <a:t>三</a:t>
            </a:r>
            <a:r>
              <a:rPr lang="zh-CN" altLang="en-US" sz="3600" b="1" dirty="0" smtClean="0">
                <a:solidFill>
                  <a:srgbClr val="000000"/>
                </a:solidFill>
                <a:latin typeface="宋体" panose="02010600030101010101" pitchFamily="2" charset="-122"/>
                <a:ea typeface="宋体" panose="02010600030101010101" pitchFamily="2" charset="-122"/>
                <a:cs typeface="+mn-ea"/>
              </a:rPr>
              <a:t>、</a:t>
            </a:r>
            <a:r>
              <a:rPr lang="zh-CN" altLang="en-US" sz="3600" dirty="0" smtClean="0">
                <a:solidFill>
                  <a:srgbClr val="000000"/>
                </a:solidFill>
                <a:latin typeface="方正黑体_GBK" panose="03000509000000000000" pitchFamily="65" charset="-122"/>
                <a:ea typeface="方正黑体_GBK" panose="03000509000000000000" pitchFamily="65" charset="-122"/>
                <a:cs typeface="+mn-ea"/>
              </a:rPr>
              <a:t>协作单位的配合</a:t>
            </a:r>
            <a:endParaRPr lang="en-US" altLang="zh-CN" sz="3600" dirty="0" smtClean="0">
              <a:solidFill>
                <a:srgbClr val="000000"/>
              </a:solidFill>
              <a:latin typeface="方正黑体_GBK" panose="03000509000000000000" pitchFamily="65" charset="-122"/>
              <a:ea typeface="方正黑体_GBK" panose="03000509000000000000" pitchFamily="65" charset="-122"/>
              <a:cs typeface="+mn-ea"/>
            </a:endParaRPr>
          </a:p>
        </p:txBody>
      </p:sp>
    </p:spTree>
    <p:custDataLst>
      <p:tags r:id="rId1"/>
    </p:custDataLst>
    <p:extLst>
      <p:ext uri="{BB962C8B-B14F-4D97-AF65-F5344CB8AC3E}">
        <p14:creationId xmlns:p14="http://schemas.microsoft.com/office/powerpoint/2010/main" val="163709345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264865" y="1995686"/>
            <a:ext cx="8492490" cy="1200329"/>
          </a:xfrm>
          <a:prstGeom prst="rect">
            <a:avLst/>
          </a:prstGeom>
          <a:noFill/>
          <a:ln w="9525">
            <a:noFill/>
          </a:ln>
        </p:spPr>
        <p:txBody>
          <a:bodyPr wrap="square">
            <a:spAutoFit/>
          </a:bodyPr>
          <a:lstStyle/>
          <a:p>
            <a:r>
              <a:rPr lang="zh-CN" altLang="en-US" sz="2400" dirty="0" smtClean="0">
                <a:solidFill>
                  <a:srgbClr val="000000"/>
                </a:solidFill>
                <a:latin typeface="宋体" panose="02010600030101010101" pitchFamily="2" charset="-122"/>
                <a:ea typeface="宋体" panose="02010600030101010101" pitchFamily="2" charset="-122"/>
                <a:cs typeface="+mn-ea"/>
              </a:rPr>
              <a:t>    </a:t>
            </a:r>
            <a:r>
              <a:rPr lang="zh-CN" altLang="en-US" sz="2400" b="1" dirty="0" smtClean="0">
                <a:solidFill>
                  <a:srgbClr val="000000"/>
                </a:solidFill>
                <a:latin typeface="方正仿宋_GBK" panose="03000509000000000000" pitchFamily="65" charset="-122"/>
                <a:ea typeface="方正仿宋_GBK" panose="03000509000000000000" pitchFamily="65" charset="-122"/>
                <a:cs typeface="+mn-ea"/>
              </a:rPr>
              <a:t>出版社：</a:t>
            </a:r>
            <a:r>
              <a:rPr lang="zh-CN" altLang="en-US" sz="2400" dirty="0" smtClean="0">
                <a:solidFill>
                  <a:srgbClr val="000000"/>
                </a:solidFill>
                <a:latin typeface="方正仿宋_GBK" panose="03000509000000000000" pitchFamily="65" charset="-122"/>
                <a:ea typeface="方正仿宋_GBK" panose="03000509000000000000" pitchFamily="65" charset="-122"/>
                <a:cs typeface="+mn-ea"/>
              </a:rPr>
              <a:t>对省志办终审验收后提交的志书进行“三审三校”</a:t>
            </a:r>
            <a:r>
              <a:rPr lang="zh-CN" altLang="en-US" sz="2400" smtClean="0">
                <a:solidFill>
                  <a:srgbClr val="000000"/>
                </a:solidFill>
                <a:latin typeface="方正仿宋_GBK" panose="03000509000000000000" pitchFamily="65" charset="-122"/>
                <a:ea typeface="方正仿宋_GBK" panose="03000509000000000000" pitchFamily="65" charset="-122"/>
                <a:cs typeface="+mn-ea"/>
              </a:rPr>
              <a:t>工作，</a:t>
            </a:r>
            <a:r>
              <a:rPr lang="zh-CN" altLang="en-US" sz="2400">
                <a:solidFill>
                  <a:srgbClr val="000000"/>
                </a:solidFill>
                <a:latin typeface="方正仿宋_GBK" panose="03000509000000000000" pitchFamily="65" charset="-122"/>
                <a:ea typeface="方正仿宋_GBK" panose="03000509000000000000" pitchFamily="65" charset="-122"/>
                <a:cs typeface="+mn-ea"/>
              </a:rPr>
              <a:t>重点</a:t>
            </a:r>
            <a:r>
              <a:rPr lang="zh-CN" altLang="en-US" sz="2400" smtClean="0">
                <a:solidFill>
                  <a:srgbClr val="000000"/>
                </a:solidFill>
                <a:latin typeface="方正仿宋_GBK" panose="03000509000000000000" pitchFamily="65" charset="-122"/>
                <a:ea typeface="方正仿宋_GBK" panose="03000509000000000000" pitchFamily="65" charset="-122"/>
                <a:cs typeface="+mn-ea"/>
              </a:rPr>
              <a:t>处理</a:t>
            </a:r>
            <a:r>
              <a:rPr lang="zh-CN" altLang="en-US" sz="2400" dirty="0" smtClean="0">
                <a:solidFill>
                  <a:srgbClr val="000000"/>
                </a:solidFill>
                <a:latin typeface="方正仿宋_GBK" panose="03000509000000000000" pitchFamily="65" charset="-122"/>
                <a:ea typeface="方正仿宋_GBK" panose="03000509000000000000" pitchFamily="65" charset="-122"/>
                <a:cs typeface="+mn-ea"/>
              </a:rPr>
              <a:t>好校对、排版、装帧等环节，把好志书出版印制前的最后一道关。</a:t>
            </a:r>
            <a:endParaRPr lang="en-US" altLang="zh-CN" sz="2400" dirty="0" smtClean="0">
              <a:solidFill>
                <a:srgbClr val="000000"/>
              </a:solidFill>
              <a:latin typeface="方正仿宋_GBK" panose="03000509000000000000" pitchFamily="65" charset="-122"/>
              <a:ea typeface="方正仿宋_GBK" panose="03000509000000000000" pitchFamily="65" charset="-122"/>
              <a:cs typeface="+mn-ea"/>
            </a:endParaRPr>
          </a:p>
        </p:txBody>
      </p:sp>
    </p:spTree>
    <p:custDataLst>
      <p:tags r:id="rId1"/>
    </p:custDataLst>
    <p:extLst>
      <p:ext uri="{BB962C8B-B14F-4D97-AF65-F5344CB8AC3E}">
        <p14:creationId xmlns:p14="http://schemas.microsoft.com/office/powerpoint/2010/main" val="21112976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264865" y="1995686"/>
            <a:ext cx="8492490" cy="830997"/>
          </a:xfrm>
          <a:prstGeom prst="rect">
            <a:avLst/>
          </a:prstGeom>
          <a:noFill/>
          <a:ln w="9525">
            <a:noFill/>
          </a:ln>
        </p:spPr>
        <p:txBody>
          <a:bodyPr wrap="square">
            <a:spAutoFit/>
          </a:bodyPr>
          <a:lstStyle/>
          <a:p>
            <a:r>
              <a:rPr lang="zh-CN" altLang="en-US" sz="2400" dirty="0" smtClean="0">
                <a:solidFill>
                  <a:srgbClr val="000000"/>
                </a:solidFill>
                <a:latin typeface="方正仿宋_GBK" panose="03000509000000000000" pitchFamily="65" charset="-122"/>
                <a:ea typeface="方正仿宋_GBK" panose="03000509000000000000" pitchFamily="65" charset="-122"/>
                <a:cs typeface="+mn-ea"/>
              </a:rPr>
              <a:t>    </a:t>
            </a:r>
            <a:r>
              <a:rPr lang="zh-CN" altLang="en-US" sz="2400" b="1" dirty="0" smtClean="0">
                <a:solidFill>
                  <a:srgbClr val="000000"/>
                </a:solidFill>
                <a:latin typeface="方正仿宋_GBK" panose="03000509000000000000" pitchFamily="65" charset="-122"/>
                <a:ea typeface="方正仿宋_GBK" panose="03000509000000000000" pitchFamily="65" charset="-122"/>
                <a:cs typeface="+mn-ea"/>
              </a:rPr>
              <a:t>档案馆、图书馆、高校、学会等学术机构：</a:t>
            </a:r>
            <a:r>
              <a:rPr lang="zh-CN" altLang="en-US" sz="2400" dirty="0" smtClean="0">
                <a:solidFill>
                  <a:srgbClr val="000000"/>
                </a:solidFill>
                <a:latin typeface="方正仿宋_GBK" panose="03000509000000000000" pitchFamily="65" charset="-122"/>
                <a:ea typeface="方正仿宋_GBK" panose="03000509000000000000" pitchFamily="65" charset="-122"/>
                <a:cs typeface="+mn-ea"/>
              </a:rPr>
              <a:t>主要是配合省志办查找资料、提供学术咨询、委派专家学者参与志书审查等。</a:t>
            </a:r>
            <a:endParaRPr lang="en-US" altLang="zh-CN" sz="2400" dirty="0" smtClean="0">
              <a:solidFill>
                <a:srgbClr val="000000"/>
              </a:solidFill>
              <a:latin typeface="方正仿宋_GBK" panose="03000509000000000000" pitchFamily="65" charset="-122"/>
              <a:ea typeface="方正仿宋_GBK" panose="03000509000000000000" pitchFamily="65" charset="-122"/>
              <a:cs typeface="+mn-ea"/>
            </a:endParaRPr>
          </a:p>
        </p:txBody>
      </p:sp>
    </p:spTree>
    <p:custDataLst>
      <p:tags r:id="rId1"/>
    </p:custDataLst>
    <p:extLst>
      <p:ext uri="{BB962C8B-B14F-4D97-AF65-F5344CB8AC3E}">
        <p14:creationId xmlns:p14="http://schemas.microsoft.com/office/powerpoint/2010/main" val="10912806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251520" y="1851670"/>
            <a:ext cx="8492490" cy="1015663"/>
          </a:xfrm>
          <a:prstGeom prst="rect">
            <a:avLst/>
          </a:prstGeom>
          <a:noFill/>
          <a:ln w="9525">
            <a:noFill/>
          </a:ln>
        </p:spPr>
        <p:txBody>
          <a:bodyPr wrap="square">
            <a:spAutoFit/>
          </a:bodyPr>
          <a:lstStyle/>
          <a:p>
            <a:pPr algn="ctr"/>
            <a:r>
              <a:rPr lang="en-US" altLang="zh-CN" sz="2400" dirty="0" smtClean="0">
                <a:solidFill>
                  <a:srgbClr val="000000"/>
                </a:solidFill>
                <a:latin typeface="宋体" panose="02010600030101010101" pitchFamily="2" charset="-122"/>
                <a:ea typeface="宋体" panose="02010600030101010101" pitchFamily="2" charset="-122"/>
                <a:cs typeface="+mn-ea"/>
              </a:rPr>
              <a:t>    </a:t>
            </a:r>
          </a:p>
          <a:p>
            <a:pPr algn="ctr"/>
            <a:r>
              <a:rPr lang="zh-CN" altLang="en-US" sz="3600" dirty="0">
                <a:solidFill>
                  <a:srgbClr val="000000"/>
                </a:solidFill>
                <a:latin typeface="方正黑体_GBK" panose="03000509000000000000" pitchFamily="65" charset="-122"/>
                <a:ea typeface="方正黑体_GBK" panose="03000509000000000000" pitchFamily="65" charset="-122"/>
                <a:cs typeface="+mn-ea"/>
              </a:rPr>
              <a:t>四</a:t>
            </a:r>
            <a:r>
              <a:rPr lang="zh-CN" altLang="en-US" sz="3600" b="1" dirty="0" smtClean="0">
                <a:solidFill>
                  <a:srgbClr val="000000"/>
                </a:solidFill>
                <a:latin typeface="宋体" panose="02010600030101010101" pitchFamily="2" charset="-122"/>
                <a:ea typeface="宋体" panose="02010600030101010101" pitchFamily="2" charset="-122"/>
                <a:cs typeface="+mn-ea"/>
              </a:rPr>
              <a:t>、</a:t>
            </a:r>
            <a:r>
              <a:rPr lang="zh-CN" altLang="en-US" sz="3600" dirty="0" smtClean="0">
                <a:solidFill>
                  <a:srgbClr val="000000"/>
                </a:solidFill>
                <a:latin typeface="方正黑体_GBK" panose="03000509000000000000" pitchFamily="65" charset="-122"/>
                <a:ea typeface="方正黑体_GBK" panose="03000509000000000000" pitchFamily="65" charset="-122"/>
                <a:cs typeface="+mn-ea"/>
              </a:rPr>
              <a:t>省志办组织推动</a:t>
            </a:r>
            <a:endParaRPr lang="en-US" altLang="zh-CN" sz="3600" dirty="0" smtClean="0">
              <a:solidFill>
                <a:srgbClr val="000000"/>
              </a:solidFill>
              <a:latin typeface="方正黑体_GBK" panose="03000509000000000000" pitchFamily="65" charset="-122"/>
              <a:ea typeface="方正黑体_GBK" panose="03000509000000000000" pitchFamily="65" charset="-122"/>
              <a:cs typeface="+mn-ea"/>
            </a:endParaRPr>
          </a:p>
        </p:txBody>
      </p:sp>
    </p:spTree>
    <p:custDataLst>
      <p:tags r:id="rId1"/>
    </p:custDataLst>
    <p:extLst>
      <p:ext uri="{BB962C8B-B14F-4D97-AF65-F5344CB8AC3E}">
        <p14:creationId xmlns:p14="http://schemas.microsoft.com/office/powerpoint/2010/main" val="1624473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pattFill prst="pct5">
          <a:fgClr>
            <a:schemeClr val="bg2"/>
          </a:fgClr>
          <a:bgClr>
            <a:schemeClr val="bg1"/>
          </a:bgClr>
        </a:pattFill>
        <a:effectLst/>
      </p:bgPr>
    </p:bg>
    <p:spTree>
      <p:nvGrpSpPr>
        <p:cNvPr id="1" name=""/>
        <p:cNvGrpSpPr/>
        <p:nvPr/>
      </p:nvGrpSpPr>
      <p:grpSpPr>
        <a:xfrm>
          <a:off x="0" y="0"/>
          <a:ext cx="0" cy="0"/>
          <a:chOff x="0" y="0"/>
          <a:chExt cx="0" cy="0"/>
        </a:xfrm>
      </p:grpSpPr>
      <p:sp>
        <p:nvSpPr>
          <p:cNvPr id="2" name="标题 1"/>
          <p:cNvSpPr>
            <a:spLocks noGrp="1"/>
          </p:cNvSpPr>
          <p:nvPr>
            <p:ph type="ctrTitle" idx="4294967295"/>
          </p:nvPr>
        </p:nvSpPr>
        <p:spPr>
          <a:xfrm>
            <a:off x="715541" y="483518"/>
            <a:ext cx="7816899" cy="3688432"/>
          </a:xfrm>
        </p:spPr>
        <p:txBody>
          <a:bodyPr anchor="t">
            <a:normAutofit fontScale="90000"/>
          </a:bodyPr>
          <a:lstStyle/>
          <a:p>
            <a:pPr>
              <a:lnSpc>
                <a:spcPts val="3000"/>
              </a:lnSpc>
            </a:pPr>
            <a:r>
              <a:rPr lang="zh-CN" altLang="en-US" sz="2700" dirty="0" smtClean="0">
                <a:solidFill>
                  <a:schemeClr val="tx1"/>
                </a:solidFill>
                <a:latin typeface="方正黑体_GBK" panose="03000509000000000000" pitchFamily="65" charset="-122"/>
                <a:ea typeface="方正黑体_GBK" panose="03000509000000000000" pitchFamily="65" charset="-122"/>
              </a:rPr>
              <a:t>                                   </a:t>
            </a:r>
            <a:r>
              <a:rPr lang="en-US" altLang="zh-CN" sz="2700" dirty="0" smtClean="0">
                <a:solidFill>
                  <a:schemeClr val="tx1"/>
                </a:solidFill>
                <a:latin typeface="方正黑体_GBK" panose="03000509000000000000" pitchFamily="65" charset="-122"/>
                <a:ea typeface="方正黑体_GBK" panose="03000509000000000000" pitchFamily="65" charset="-122"/>
              </a:rPr>
              <a:t/>
            </a:r>
            <a:br>
              <a:rPr lang="en-US" altLang="zh-CN" sz="2700" dirty="0" smtClean="0">
                <a:solidFill>
                  <a:schemeClr val="tx1"/>
                </a:solidFill>
                <a:latin typeface="方正黑体_GBK" panose="03000509000000000000" pitchFamily="65" charset="-122"/>
                <a:ea typeface="方正黑体_GBK" panose="03000509000000000000" pitchFamily="65" charset="-122"/>
              </a:rPr>
            </a:br>
            <a:r>
              <a:rPr lang="en-US" altLang="zh-CN" sz="2700" dirty="0" smtClean="0">
                <a:solidFill>
                  <a:schemeClr val="tx1"/>
                </a:solidFill>
                <a:latin typeface="宋体" panose="02010600030101010101" pitchFamily="2" charset="-122"/>
                <a:ea typeface="宋体" panose="02010600030101010101" pitchFamily="2" charset="-122"/>
              </a:rPr>
              <a:t/>
            </a:r>
            <a:br>
              <a:rPr lang="en-US" altLang="zh-CN" sz="2700" dirty="0" smtClean="0">
                <a:solidFill>
                  <a:schemeClr val="tx1"/>
                </a:solidFill>
                <a:latin typeface="宋体" panose="02010600030101010101" pitchFamily="2" charset="-122"/>
                <a:ea typeface="宋体" panose="02010600030101010101" pitchFamily="2" charset="-122"/>
              </a:rPr>
            </a:br>
            <a:r>
              <a:rPr lang="en-US" altLang="zh-CN" sz="2400" dirty="0" smtClean="0">
                <a:solidFill>
                  <a:schemeClr val="tx1"/>
                </a:solidFill>
                <a:latin typeface="宋体" panose="02010600030101010101" pitchFamily="2" charset="-122"/>
                <a:ea typeface="宋体" panose="02010600030101010101" pitchFamily="2" charset="-122"/>
              </a:rPr>
              <a:t/>
            </a:r>
            <a:br>
              <a:rPr lang="en-US" altLang="zh-CN" sz="2400" dirty="0" smtClean="0">
                <a:solidFill>
                  <a:schemeClr val="tx1"/>
                </a:solidFill>
                <a:latin typeface="宋体" panose="02010600030101010101" pitchFamily="2" charset="-122"/>
                <a:ea typeface="宋体" panose="02010600030101010101" pitchFamily="2" charset="-122"/>
              </a:rPr>
            </a:br>
            <a:r>
              <a:rPr lang="en-US" altLang="zh-CN" sz="2700" dirty="0">
                <a:latin typeface="Times New Roman" panose="02020603050405020304" pitchFamily="18" charset="0"/>
                <a:ea typeface="方正仿宋_GBK" panose="03000509000000000000" pitchFamily="65" charset="-122"/>
                <a:cs typeface="Times New Roman" panose="02020603050405020304" pitchFamily="18" charset="0"/>
              </a:rPr>
              <a:t> </a:t>
            </a:r>
            <a:r>
              <a:rPr lang="en-US" altLang="zh-CN" sz="2700" dirty="0" smtClean="0">
                <a:latin typeface="Times New Roman" panose="02020603050405020304" pitchFamily="18" charset="0"/>
                <a:ea typeface="方正仿宋_GBK" panose="03000509000000000000" pitchFamily="65" charset="-122"/>
                <a:cs typeface="Times New Roman" panose="02020603050405020304" pitchFamily="18" charset="0"/>
              </a:rPr>
              <a:t>       2.</a:t>
            </a:r>
            <a:r>
              <a:rPr lang="zh-CN" altLang="en-US" sz="2700" dirty="0" smtClean="0">
                <a:latin typeface="Times New Roman" panose="02020603050405020304" pitchFamily="18" charset="0"/>
                <a:ea typeface="方正仿宋_GBK" panose="03000509000000000000" pitchFamily="65" charset="-122"/>
                <a:cs typeface="Times New Roman" panose="02020603050405020304" pitchFamily="18" charset="0"/>
              </a:rPr>
              <a:t>资料性：</a:t>
            </a:r>
            <a:r>
              <a:rPr lang="zh-CN" altLang="en-US" sz="2700" dirty="0">
                <a:latin typeface="Times New Roman" panose="02020603050405020304" pitchFamily="18" charset="0"/>
                <a:ea typeface="方正仿宋_GBK" panose="03000509000000000000" pitchFamily="65" charset="-122"/>
                <a:cs typeface="Times New Roman" panose="02020603050405020304" pitchFamily="18" charset="0"/>
              </a:rPr>
              <a:t>志</a:t>
            </a:r>
            <a:r>
              <a:rPr lang="zh-CN" altLang="en-US" sz="2700" dirty="0" smtClean="0">
                <a:latin typeface="Times New Roman" panose="02020603050405020304" pitchFamily="18" charset="0"/>
                <a:ea typeface="方正仿宋_GBK" panose="03000509000000000000" pitchFamily="65" charset="-122"/>
                <a:cs typeface="Times New Roman" panose="02020603050405020304" pitchFamily="18" charset="0"/>
              </a:rPr>
              <a:t>书编纂在搜集资料的基础上撰写志稿，讲究横不缺项，纵不断线，体现一个“细”字。</a:t>
            </a:r>
            <a:r>
              <a:rPr lang="en-US" altLang="zh-CN" sz="2700" dirty="0" smtClean="0">
                <a:latin typeface="Times New Roman" panose="02020603050405020304" pitchFamily="18" charset="0"/>
                <a:ea typeface="方正仿宋_GBK" panose="03000509000000000000" pitchFamily="65" charset="-122"/>
                <a:cs typeface="Times New Roman" panose="02020603050405020304" pitchFamily="18" charset="0"/>
              </a:rPr>
              <a:t/>
            </a:r>
            <a:br>
              <a:rPr lang="en-US" altLang="zh-CN" sz="2700" dirty="0" smtClean="0">
                <a:latin typeface="Times New Roman" panose="02020603050405020304" pitchFamily="18" charset="0"/>
                <a:ea typeface="方正仿宋_GBK" panose="03000509000000000000" pitchFamily="65" charset="-122"/>
                <a:cs typeface="Times New Roman" panose="02020603050405020304" pitchFamily="18" charset="0"/>
              </a:rPr>
            </a:br>
            <a:r>
              <a:rPr lang="en-US" altLang="zh-CN" sz="2700" dirty="0">
                <a:latin typeface="Times New Roman" panose="02020603050405020304" pitchFamily="18" charset="0"/>
                <a:ea typeface="方正仿宋_GBK" panose="03000509000000000000" pitchFamily="65" charset="-122"/>
                <a:cs typeface="Times New Roman" panose="02020603050405020304" pitchFamily="18" charset="0"/>
              </a:rPr>
              <a:t> </a:t>
            </a:r>
            <a:r>
              <a:rPr lang="en-US" altLang="zh-CN" sz="2700" dirty="0" smtClean="0">
                <a:latin typeface="Times New Roman" panose="02020603050405020304" pitchFamily="18" charset="0"/>
                <a:ea typeface="方正仿宋_GBK" panose="03000509000000000000" pitchFamily="65" charset="-122"/>
                <a:cs typeface="Times New Roman" panose="02020603050405020304" pitchFamily="18" charset="0"/>
              </a:rPr>
              <a:t>      </a:t>
            </a:r>
            <a:br>
              <a:rPr lang="en-US" altLang="zh-CN" sz="2700" dirty="0" smtClean="0">
                <a:latin typeface="Times New Roman" panose="02020603050405020304" pitchFamily="18" charset="0"/>
                <a:ea typeface="方正仿宋_GBK" panose="03000509000000000000" pitchFamily="65" charset="-122"/>
                <a:cs typeface="Times New Roman" panose="02020603050405020304" pitchFamily="18" charset="0"/>
              </a:rPr>
            </a:br>
            <a:r>
              <a:rPr lang="en-US" altLang="zh-CN" sz="2700" dirty="0" smtClean="0">
                <a:latin typeface="Times New Roman" panose="02020603050405020304" pitchFamily="18" charset="0"/>
                <a:ea typeface="方正仿宋_GBK" panose="03000509000000000000" pitchFamily="65" charset="-122"/>
                <a:cs typeface="Times New Roman" panose="02020603050405020304" pitchFamily="18" charset="0"/>
              </a:rPr>
              <a:t>        </a:t>
            </a:r>
            <a:r>
              <a:rPr lang="zh-CN" altLang="en-US" sz="2700" dirty="0" smtClean="0">
                <a:latin typeface="Times New Roman" panose="02020603050405020304" pitchFamily="18" charset="0"/>
                <a:ea typeface="方正仿宋_GBK" panose="03000509000000000000" pitchFamily="65" charset="-122"/>
                <a:cs typeface="Times New Roman" panose="02020603050405020304" pitchFamily="18" charset="0"/>
              </a:rPr>
              <a:t>注重</a:t>
            </a:r>
            <a:r>
              <a:rPr lang="zh-CN" altLang="en-US" sz="2700" dirty="0">
                <a:latin typeface="Times New Roman" panose="02020603050405020304" pitchFamily="18" charset="0"/>
                <a:ea typeface="方正仿宋_GBK" panose="03000509000000000000" pitchFamily="65" charset="-122"/>
                <a:cs typeface="Times New Roman" panose="02020603050405020304" pitchFamily="18" charset="0"/>
              </a:rPr>
              <a:t>广度、长度，有一定</a:t>
            </a:r>
            <a:r>
              <a:rPr lang="zh-CN" altLang="en-US" sz="2700" dirty="0" smtClean="0">
                <a:latin typeface="Times New Roman" panose="02020603050405020304" pitchFamily="18" charset="0"/>
                <a:ea typeface="方正仿宋_GBK" panose="03000509000000000000" pitchFamily="65" charset="-122"/>
                <a:cs typeface="Times New Roman" panose="02020603050405020304" pitchFamily="18" charset="0"/>
              </a:rPr>
              <a:t>体例</a:t>
            </a:r>
            <a:r>
              <a:rPr lang="zh-CN" altLang="en-US" sz="2700" dirty="0">
                <a:latin typeface="Times New Roman" panose="02020603050405020304" pitchFamily="18" charset="0"/>
                <a:ea typeface="方正仿宋_GBK" panose="03000509000000000000" pitchFamily="65" charset="-122"/>
                <a:cs typeface="Times New Roman" panose="02020603050405020304" pitchFamily="18" charset="0"/>
              </a:rPr>
              <a:t>，</a:t>
            </a:r>
            <a:r>
              <a:rPr lang="zh-CN" altLang="en-US" sz="2700" dirty="0" smtClean="0">
                <a:latin typeface="Times New Roman" panose="02020603050405020304" pitchFamily="18" charset="0"/>
                <a:ea typeface="方正仿宋_GBK" panose="03000509000000000000" pitchFamily="65" charset="-122"/>
                <a:cs typeface="Times New Roman" panose="02020603050405020304" pitchFamily="18" charset="0"/>
              </a:rPr>
              <a:t>不</a:t>
            </a:r>
            <a:r>
              <a:rPr lang="zh-CN" altLang="en-US" sz="2700" dirty="0">
                <a:latin typeface="Times New Roman" panose="02020603050405020304" pitchFamily="18" charset="0"/>
                <a:ea typeface="方正仿宋_GBK" panose="03000509000000000000" pitchFamily="65" charset="-122"/>
                <a:cs typeface="Times New Roman" panose="02020603050405020304" pitchFamily="18" charset="0"/>
              </a:rPr>
              <a:t>特别强调</a:t>
            </a:r>
            <a:r>
              <a:rPr lang="zh-CN" altLang="en-US" sz="2700" dirty="0" smtClean="0">
                <a:latin typeface="Times New Roman" panose="02020603050405020304" pitchFamily="18" charset="0"/>
                <a:ea typeface="方正仿宋_GBK" panose="03000509000000000000" pitchFamily="65" charset="-122"/>
                <a:cs typeface="Times New Roman" panose="02020603050405020304" pitchFamily="18" charset="0"/>
              </a:rPr>
              <a:t>深度。但是，序言</a:t>
            </a:r>
            <a:r>
              <a:rPr lang="zh-CN" altLang="en-US" sz="2700" dirty="0">
                <a:latin typeface="Times New Roman" panose="02020603050405020304" pitchFamily="18" charset="0"/>
                <a:ea typeface="方正仿宋_GBK" panose="03000509000000000000" pitchFamily="65" charset="-122"/>
                <a:cs typeface="Times New Roman" panose="02020603050405020304" pitchFamily="18" charset="0"/>
              </a:rPr>
              <a:t>、综述、章下序、节下序等要</a:t>
            </a:r>
            <a:r>
              <a:rPr lang="zh-CN" altLang="en-US" sz="2700" dirty="0" smtClean="0">
                <a:latin typeface="Times New Roman" panose="02020603050405020304" pitchFamily="18" charset="0"/>
                <a:ea typeface="方正仿宋_GBK" panose="03000509000000000000" pitchFamily="65" charset="-122"/>
                <a:cs typeface="Times New Roman" panose="02020603050405020304" pitchFamily="18" charset="0"/>
              </a:rPr>
              <a:t>有</a:t>
            </a:r>
            <a:r>
              <a:rPr lang="zh-CN" altLang="en-US" sz="2700" dirty="0">
                <a:latin typeface="Times New Roman" panose="02020603050405020304" pitchFamily="18" charset="0"/>
                <a:ea typeface="方正仿宋_GBK" panose="03000509000000000000" pitchFamily="65" charset="-122"/>
                <a:cs typeface="Times New Roman" panose="02020603050405020304" pitchFamily="18" charset="0"/>
              </a:rPr>
              <a:t>相当</a:t>
            </a:r>
            <a:r>
              <a:rPr lang="zh-CN" altLang="en-US" sz="2700" dirty="0" smtClean="0">
                <a:latin typeface="Times New Roman" panose="02020603050405020304" pitchFamily="18" charset="0"/>
                <a:ea typeface="方正仿宋_GBK" panose="03000509000000000000" pitchFamily="65" charset="-122"/>
                <a:cs typeface="Times New Roman" panose="02020603050405020304" pitchFamily="18" charset="0"/>
              </a:rPr>
              <a:t>的深度和高度。</a:t>
            </a:r>
            <a:r>
              <a:rPr lang="en-US" altLang="zh-CN" sz="2700" dirty="0">
                <a:latin typeface="Times New Roman" panose="02020603050405020304" pitchFamily="18" charset="0"/>
                <a:ea typeface="方正仿宋_GBK" panose="03000509000000000000" pitchFamily="65" charset="-122"/>
                <a:cs typeface="Times New Roman" panose="02020603050405020304" pitchFamily="18" charset="0"/>
              </a:rPr>
              <a:t/>
            </a:r>
            <a:br>
              <a:rPr lang="en-US" altLang="zh-CN" sz="2700" dirty="0">
                <a:latin typeface="Times New Roman" panose="02020603050405020304" pitchFamily="18" charset="0"/>
                <a:ea typeface="方正仿宋_GBK" panose="03000509000000000000" pitchFamily="65" charset="-122"/>
                <a:cs typeface="Times New Roman" panose="02020603050405020304" pitchFamily="18" charset="0"/>
              </a:rPr>
            </a:br>
            <a:r>
              <a:rPr lang="en-US" altLang="zh-CN" sz="2700" dirty="0" smtClean="0">
                <a:solidFill>
                  <a:schemeClr val="tx1"/>
                </a:solidFill>
                <a:latin typeface="宋体" panose="02010600030101010101" pitchFamily="2" charset="-122"/>
                <a:ea typeface="宋体" panose="02010600030101010101" pitchFamily="2" charset="-122"/>
              </a:rPr>
              <a:t/>
            </a:r>
            <a:br>
              <a:rPr lang="en-US" altLang="zh-CN" sz="2700" dirty="0" smtClean="0">
                <a:solidFill>
                  <a:schemeClr val="tx1"/>
                </a:solidFill>
                <a:latin typeface="宋体" panose="02010600030101010101" pitchFamily="2" charset="-122"/>
                <a:ea typeface="宋体" panose="02010600030101010101" pitchFamily="2" charset="-122"/>
              </a:rPr>
            </a:br>
            <a:endParaRPr lang="zh-CN" altLang="en-US" sz="2700" dirty="0" smtClean="0">
              <a:solidFill>
                <a:schemeClr val="tx1"/>
              </a:solidFill>
              <a:latin typeface="宋体" panose="02010600030101010101" pitchFamily="2" charset="-122"/>
              <a:ea typeface="宋体" panose="02010600030101010101" pitchFamily="2" charset="-122"/>
            </a:endParaRPr>
          </a:p>
        </p:txBody>
      </p:sp>
      <p:sp>
        <p:nvSpPr>
          <p:cNvPr id="6" name="副标题 2"/>
          <p:cNvSpPr>
            <a:spLocks noGrp="1"/>
          </p:cNvSpPr>
          <p:nvPr/>
        </p:nvSpPr>
        <p:spPr>
          <a:xfrm>
            <a:off x="1457325" y="3719830"/>
            <a:ext cx="6400800" cy="40132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zh-CN" altLang="en-US" sz="1600" b="1" dirty="0">
              <a:latin typeface="微软雅黑" panose="020B0503020204020204" charset="-122"/>
              <a:ea typeface="微软雅黑" panose="020B0503020204020204" charset="-122"/>
            </a:endParaRPr>
          </a:p>
        </p:txBody>
      </p:sp>
    </p:spTree>
    <p:custDataLst>
      <p:tags r:id="rId1"/>
    </p:custDataLst>
    <p:extLst>
      <p:ext uri="{BB962C8B-B14F-4D97-AF65-F5344CB8AC3E}">
        <p14:creationId xmlns:p14="http://schemas.microsoft.com/office/powerpoint/2010/main" val="112231842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99"/>
          <p:cNvSpPr txBox="1"/>
          <p:nvPr/>
        </p:nvSpPr>
        <p:spPr>
          <a:xfrm>
            <a:off x="440055" y="715645"/>
            <a:ext cx="8492490" cy="4172937"/>
          </a:xfrm>
          <a:prstGeom prst="rect">
            <a:avLst/>
          </a:prstGeom>
          <a:noFill/>
          <a:ln w="9525">
            <a:noFill/>
          </a:ln>
        </p:spPr>
        <p:txBody>
          <a:bodyPr wrap="square">
            <a:spAutoFit/>
          </a:bodyPr>
          <a:lstStyle/>
          <a:p>
            <a:pPr algn="just"/>
            <a:r>
              <a:rPr lang="en-US" sz="2400" b="0" dirty="0" smtClean="0">
                <a:latin typeface="宋体" panose="02010600030101010101" pitchFamily="2" charset="-122"/>
                <a:ea typeface="宋体" panose="02010600030101010101" pitchFamily="2" charset="-122"/>
                <a:cs typeface="+mn-ea"/>
              </a:rPr>
              <a:t>    </a:t>
            </a:r>
            <a:r>
              <a:rPr lang="zh-CN" altLang="en-US" sz="2400" b="0" dirty="0" smtClean="0">
                <a:latin typeface="Times New Roman" panose="02020603050405020304" pitchFamily="18" charset="0"/>
                <a:ea typeface="方正仿宋_GBK" panose="03000509000000000000" pitchFamily="65" charset="-122"/>
                <a:cs typeface="Times New Roman" panose="02020603050405020304" pitchFamily="18" charset="0"/>
              </a:rPr>
              <a:t>这里</a:t>
            </a:r>
            <a:r>
              <a:rPr lang="zh-CN" altLang="en-US" sz="2400" dirty="0" smtClean="0">
                <a:latin typeface="Times New Roman" panose="02020603050405020304" pitchFamily="18" charset="0"/>
                <a:ea typeface="方正仿宋_GBK" panose="03000509000000000000" pitchFamily="65" charset="-122"/>
                <a:cs typeface="Times New Roman" panose="02020603050405020304" pitchFamily="18" charset="0"/>
              </a:rPr>
              <a:t>主要介绍组织推动二轮省志编纂工作，二轮市县志主要由各市县志办组织推动，省志办给予指导。</a:t>
            </a:r>
            <a:endParaRPr lang="en-US" sz="2400" b="0" dirty="0" smtClean="0">
              <a:latin typeface="Times New Roman" panose="02020603050405020304" pitchFamily="18" charset="0"/>
              <a:ea typeface="方正仿宋_GBK" panose="03000509000000000000" pitchFamily="65" charset="-122"/>
              <a:cs typeface="Times New Roman" panose="02020603050405020304" pitchFamily="18" charset="0"/>
            </a:endParaRPr>
          </a:p>
          <a:p>
            <a:pPr algn="just"/>
            <a:r>
              <a:rPr lang="en-US" sz="2400" dirty="0">
                <a:latin typeface="Times New Roman" panose="02020603050405020304" pitchFamily="18" charset="0"/>
                <a:ea typeface="方正仿宋_GBK" panose="03000509000000000000" pitchFamily="65" charset="-122"/>
                <a:cs typeface="Times New Roman" panose="02020603050405020304" pitchFamily="18" charset="0"/>
              </a:rPr>
              <a:t> </a:t>
            </a:r>
            <a:r>
              <a:rPr lang="en-US" sz="2400" dirty="0" smtClean="0">
                <a:latin typeface="Times New Roman" panose="02020603050405020304" pitchFamily="18" charset="0"/>
                <a:ea typeface="方正仿宋_GBK" panose="03000509000000000000" pitchFamily="65" charset="-122"/>
                <a:cs typeface="Times New Roman" panose="02020603050405020304" pitchFamily="18" charset="0"/>
              </a:rPr>
              <a:t>   </a:t>
            </a:r>
          </a:p>
          <a:p>
            <a:pPr algn="just"/>
            <a:r>
              <a:rPr lang="en-US" sz="2400" dirty="0">
                <a:latin typeface="Times New Roman" panose="02020603050405020304" pitchFamily="18" charset="0"/>
                <a:ea typeface="方正仿宋_GBK" panose="03000509000000000000" pitchFamily="65" charset="-122"/>
                <a:cs typeface="Times New Roman" panose="02020603050405020304" pitchFamily="18" charset="0"/>
              </a:rPr>
              <a:t> </a:t>
            </a:r>
            <a:r>
              <a:rPr lang="en-US" sz="2400" dirty="0" smtClean="0">
                <a:latin typeface="Times New Roman" panose="02020603050405020304" pitchFamily="18" charset="0"/>
                <a:ea typeface="方正仿宋_GBK" panose="03000509000000000000" pitchFamily="65" charset="-122"/>
                <a:cs typeface="Times New Roman" panose="02020603050405020304" pitchFamily="18" charset="0"/>
              </a:rPr>
              <a:t>        </a:t>
            </a:r>
            <a:r>
              <a:rPr lang="en-US" sz="2400" b="0" dirty="0" smtClean="0">
                <a:latin typeface="Times New Roman" panose="02020603050405020304" pitchFamily="18" charset="0"/>
                <a:ea typeface="方正仿宋_GBK" panose="03000509000000000000" pitchFamily="65" charset="-122"/>
                <a:cs typeface="Times New Roman" panose="02020603050405020304" pitchFamily="18" charset="0"/>
              </a:rPr>
              <a:t>2008</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年，江苏省启动二轮省志编纂工作。</a:t>
            </a:r>
          </a:p>
          <a:p>
            <a:pPr algn="just" fontAlgn="auto">
              <a:lnSpc>
                <a:spcPts val="2880"/>
              </a:lnSpc>
            </a:pPr>
            <a:endParaRPr lang="en-US" altLang="zh-CN" sz="2400" dirty="0">
              <a:latin typeface="Times New Roman" panose="02020603050405020304" pitchFamily="18" charset="0"/>
              <a:ea typeface="方正仿宋_GBK" panose="03000509000000000000" pitchFamily="65" charset="-122"/>
              <a:cs typeface="Times New Roman" panose="02020603050405020304" pitchFamily="18" charset="0"/>
            </a:endParaRPr>
          </a:p>
          <a:p>
            <a:pPr algn="just" fontAlgn="auto">
              <a:lnSpc>
                <a:spcPts val="2880"/>
              </a:lnSpc>
            </a:pPr>
            <a:r>
              <a:rPr lang="en-US" altLang="zh-CN" sz="2400" dirty="0">
                <a:latin typeface="Times New Roman" panose="02020603050405020304" pitchFamily="18" charset="0"/>
                <a:ea typeface="方正仿宋_GBK" panose="03000509000000000000" pitchFamily="65" charset="-122"/>
                <a:cs typeface="Times New Roman" panose="02020603050405020304" pitchFamily="18" charset="0"/>
              </a:rPr>
              <a:t> </a:t>
            </a:r>
            <a:r>
              <a:rPr lang="en-US" altLang="zh-CN" sz="2400" dirty="0" smtClean="0">
                <a:latin typeface="Times New Roman" panose="02020603050405020304" pitchFamily="18" charset="0"/>
                <a:ea typeface="方正仿宋_GBK" panose="03000509000000000000" pitchFamily="65" charset="-122"/>
                <a:cs typeface="Times New Roman" panose="02020603050405020304" pitchFamily="18" charset="0"/>
              </a:rPr>
              <a:t>       </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省政府</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办公厅转发了二轮省志编纂工作方案，明确二轮省志</a:t>
            </a:r>
            <a:r>
              <a:rPr lang="zh-CN" sz="2400" b="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由</a:t>
            </a:r>
            <a:r>
              <a:rPr lang="en-US" sz="2400" b="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50</a:t>
            </a:r>
            <a:r>
              <a:rPr lang="zh-CN" sz="2400" b="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本分志、</a:t>
            </a:r>
            <a:r>
              <a:rPr lang="en-US" sz="2400" b="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10</a:t>
            </a:r>
            <a:r>
              <a:rPr lang="zh-CN" sz="2400" b="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本专志组成，总量约</a:t>
            </a:r>
            <a:r>
              <a:rPr lang="en-US" sz="2400" b="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3000</a:t>
            </a:r>
            <a:r>
              <a:rPr lang="zh-CN" sz="2400" b="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万字（后又调整为</a:t>
            </a:r>
            <a:r>
              <a:rPr lang="en-US" sz="2400" b="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4800</a:t>
            </a:r>
            <a:r>
              <a:rPr lang="zh-CN" sz="2400" b="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万字）</a:t>
            </a:r>
            <a:r>
              <a:rPr lang="zh-CN" sz="2400" b="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a:t>
            </a:r>
            <a:endParaRPr lang="en-US" altLang="zh-CN" sz="2400" b="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endParaRPr>
          </a:p>
          <a:p>
            <a:pPr algn="just" fontAlgn="auto">
              <a:lnSpc>
                <a:spcPts val="2880"/>
              </a:lnSpc>
            </a:pPr>
            <a:r>
              <a:rPr lang="en-US" altLang="zh-CN" sz="24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 </a:t>
            </a:r>
            <a:endParaRPr lang="en-US" altLang="zh-CN" sz="24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endParaRPr>
          </a:p>
          <a:p>
            <a:pPr algn="just" fontAlgn="auto">
              <a:lnSpc>
                <a:spcPts val="2880"/>
              </a:lnSpc>
            </a:pPr>
            <a:r>
              <a:rPr lang="en-US" altLang="zh-CN" sz="2400" b="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        </a:t>
            </a:r>
            <a:r>
              <a:rPr lang="zh-CN" sz="2400" b="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二</a:t>
            </a:r>
            <a:r>
              <a:rPr lang="zh-CN" sz="2400" b="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轮省志编纂工作由</a:t>
            </a:r>
            <a:r>
              <a:rPr lang="zh-CN" sz="2400" b="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省</a:t>
            </a:r>
            <a:r>
              <a:rPr lang="zh-CN" altLang="en-US" sz="24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志办</a:t>
            </a:r>
            <a:r>
              <a:rPr lang="zh-CN" sz="2400" b="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牵头</a:t>
            </a:r>
            <a:r>
              <a:rPr lang="zh-CN" sz="2400" b="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组织，</a:t>
            </a:r>
            <a:r>
              <a:rPr lang="en-US" sz="2400" b="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120</a:t>
            </a:r>
            <a:r>
              <a:rPr lang="zh-CN" sz="2400" b="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多家</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省级部门、团体、协会、中央驻苏机构以及各市县共同承担编纂任务。</a:t>
            </a:r>
            <a:endParaRPr lang="zh-CN" altLang="en-US" sz="2400" dirty="0">
              <a:latin typeface="Times New Roman" panose="02020603050405020304" pitchFamily="18" charset="0"/>
              <a:ea typeface="方正仿宋_GBK" panose="03000509000000000000" pitchFamily="65" charset="-122"/>
              <a:cs typeface="Times New Roman" panose="02020603050405020304" pitchFamily="18" charset="0"/>
            </a:endParaRPr>
          </a:p>
        </p:txBody>
      </p:sp>
    </p:spTree>
    <p:extLst>
      <p:ext uri="{BB962C8B-B14F-4D97-AF65-F5344CB8AC3E}">
        <p14:creationId xmlns:p14="http://schemas.microsoft.com/office/powerpoint/2010/main" val="32646954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291465" y="633095"/>
            <a:ext cx="8561705" cy="3913892"/>
          </a:xfrm>
          <a:prstGeom prst="rect">
            <a:avLst/>
          </a:prstGeom>
          <a:noFill/>
          <a:ln w="9525">
            <a:noFill/>
          </a:ln>
        </p:spPr>
        <p:txBody>
          <a:bodyPr wrap="square">
            <a:spAutoFit/>
          </a:bodyPr>
          <a:lstStyle/>
          <a:p>
            <a:pPr algn="just" fontAlgn="auto">
              <a:lnSpc>
                <a:spcPts val="2880"/>
              </a:lnSpc>
              <a:spcBef>
                <a:spcPts val="0"/>
              </a:spcBef>
            </a:pPr>
            <a:r>
              <a:rPr lang="en-US" altLang="zh-CN" sz="2400" b="0" dirty="0" smtClean="0">
                <a:latin typeface="宋体" panose="02010600030101010101" pitchFamily="2" charset="-122"/>
                <a:ea typeface="宋体" panose="02010600030101010101" pitchFamily="2" charset="-122"/>
                <a:cs typeface="宋体" panose="02010600030101010101" pitchFamily="2" charset="-122"/>
              </a:rPr>
              <a:t>    </a:t>
            </a:r>
          </a:p>
          <a:p>
            <a:pPr algn="just" fontAlgn="auto">
              <a:lnSpc>
                <a:spcPts val="2880"/>
              </a:lnSpc>
              <a:spcBef>
                <a:spcPts val="0"/>
              </a:spcBef>
            </a:pPr>
            <a:r>
              <a:rPr lang="en-US" altLang="zh-CN" sz="2400" dirty="0">
                <a:latin typeface="宋体" panose="02010600030101010101" pitchFamily="2" charset="-122"/>
                <a:ea typeface="宋体" panose="02010600030101010101" pitchFamily="2" charset="-122"/>
                <a:cs typeface="宋体" panose="02010600030101010101" pitchFamily="2" charset="-122"/>
              </a:rPr>
              <a:t> </a:t>
            </a:r>
            <a:r>
              <a:rPr lang="en-US" altLang="zh-CN" sz="2400" dirty="0" smtClean="0">
                <a:latin typeface="宋体" panose="02010600030101010101" pitchFamily="2" charset="-122"/>
                <a:ea typeface="宋体" panose="02010600030101010101" pitchFamily="2" charset="-122"/>
                <a:cs typeface="宋体" panose="02010600030101010101" pitchFamily="2" charset="-122"/>
              </a:rPr>
              <a:t>   </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自启动</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以来，在</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各</a:t>
            </a:r>
            <a:r>
              <a:rPr lang="zh-CN" altLang="en-US" sz="2400" dirty="0" smtClean="0">
                <a:latin typeface="Times New Roman" panose="02020603050405020304" pitchFamily="18" charset="0"/>
                <a:ea typeface="方正仿宋_GBK" panose="03000509000000000000" pitchFamily="65" charset="-122"/>
                <a:cs typeface="Times New Roman" panose="02020603050405020304" pitchFamily="18" charset="0"/>
              </a:rPr>
              <a:t>分（专）志</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承</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编单位的精心组织和省志办的积极推动下，二轮省志</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编纂取得</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明显成效，修志体系不断完善，</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编纂</a:t>
            </a:r>
            <a:r>
              <a:rPr lang="zh-CN" altLang="en-US" sz="2400" dirty="0" smtClean="0">
                <a:latin typeface="Times New Roman" panose="02020603050405020304" pitchFamily="18" charset="0"/>
                <a:ea typeface="方正仿宋_GBK" panose="03000509000000000000" pitchFamily="65" charset="-122"/>
                <a:cs typeface="Times New Roman" panose="02020603050405020304" pitchFamily="18" charset="0"/>
              </a:rPr>
              <a:t>工作</a:t>
            </a:r>
            <a:r>
              <a:rPr lang="zh-CN" altLang="en-US" sz="2400" dirty="0">
                <a:latin typeface="Times New Roman" panose="02020603050405020304" pitchFamily="18" charset="0"/>
                <a:ea typeface="方正仿宋_GBK" panose="03000509000000000000" pitchFamily="65" charset="-122"/>
                <a:cs typeface="Times New Roman" panose="02020603050405020304" pitchFamily="18" charset="0"/>
              </a:rPr>
              <a:t>有序</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推进，</a:t>
            </a:r>
            <a:r>
              <a:rPr lang="zh-CN" altLang="en-US" sz="2400" dirty="0">
                <a:latin typeface="Times New Roman" panose="02020603050405020304" pitchFamily="18" charset="0"/>
                <a:ea typeface="方正仿宋_GBK" panose="03000509000000000000" pitchFamily="65" charset="-122"/>
                <a:cs typeface="Times New Roman" panose="02020603050405020304" pitchFamily="18" charset="0"/>
              </a:rPr>
              <a:t>志书</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质量</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普遍较高。</a:t>
            </a:r>
          </a:p>
          <a:p>
            <a:pPr algn="just" fontAlgn="auto">
              <a:lnSpc>
                <a:spcPts val="2880"/>
              </a:lnSpc>
              <a:spcBef>
                <a:spcPts val="0"/>
              </a:spcBef>
            </a:pPr>
            <a:endParaRPr lang="zh-CN" sz="2400" b="0" dirty="0">
              <a:latin typeface="Times New Roman" panose="02020603050405020304" pitchFamily="18" charset="0"/>
              <a:ea typeface="方正仿宋_GBK" panose="03000509000000000000" pitchFamily="65" charset="-122"/>
              <a:cs typeface="Times New Roman" panose="02020603050405020304" pitchFamily="18" charset="0"/>
            </a:endParaRPr>
          </a:p>
          <a:p>
            <a:pPr algn="just" fontAlgn="auto">
              <a:lnSpc>
                <a:spcPts val="2880"/>
              </a:lnSpc>
              <a:spcBef>
                <a:spcPts val="0"/>
              </a:spcBef>
            </a:pPr>
            <a:r>
              <a:rPr lang="en-US" alt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         </a:t>
            </a:r>
            <a:r>
              <a:rPr lang="zh-CN" altLang="en-US" sz="2400" dirty="0" smtClean="0">
                <a:latin typeface="Times New Roman" panose="02020603050405020304" pitchFamily="18" charset="0"/>
                <a:ea typeface="方正仿宋_GBK" panose="03000509000000000000" pitchFamily="65" charset="-122"/>
                <a:cs typeface="Times New Roman" panose="02020603050405020304" pitchFamily="18" charset="0"/>
              </a:rPr>
              <a:t>至</a:t>
            </a:r>
            <a:r>
              <a:rPr lang="en-US" alt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2020</a:t>
            </a:r>
            <a:r>
              <a:rPr lang="zh-CN" altLang="en-US" sz="2400" b="0" dirty="0" smtClean="0">
                <a:latin typeface="Times New Roman" panose="02020603050405020304" pitchFamily="18" charset="0"/>
                <a:ea typeface="方正仿宋_GBK" panose="03000509000000000000" pitchFamily="65" charset="-122"/>
                <a:cs typeface="Times New Roman" panose="02020603050405020304" pitchFamily="18" charset="0"/>
              </a:rPr>
              <a:t>年底</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省志</a:t>
            </a:r>
            <a:r>
              <a:rPr lang="en-US" sz="2400" b="0" dirty="0">
                <a:latin typeface="Times New Roman" panose="02020603050405020304" pitchFamily="18" charset="0"/>
                <a:ea typeface="方正仿宋_GBK" panose="03000509000000000000" pitchFamily="65" charset="-122"/>
                <a:cs typeface="Times New Roman" panose="02020603050405020304" pitchFamily="18" charset="0"/>
              </a:rPr>
              <a:t>60</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本分（专）</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志</a:t>
            </a:r>
            <a:r>
              <a:rPr lang="zh-CN" altLang="en-US" sz="2400" dirty="0" smtClean="0">
                <a:latin typeface="Times New Roman" panose="02020603050405020304" pitchFamily="18" charset="0"/>
                <a:ea typeface="方正仿宋_GBK" panose="03000509000000000000" pitchFamily="65" charset="-122"/>
                <a:cs typeface="Times New Roman" panose="02020603050405020304" pitchFamily="18" charset="0"/>
              </a:rPr>
              <a:t>全部</a:t>
            </a:r>
            <a:r>
              <a:rPr lang="zh-CN" altLang="en-US" sz="2400" b="0" dirty="0" smtClean="0">
                <a:latin typeface="Times New Roman" panose="02020603050405020304" pitchFamily="18" charset="0"/>
                <a:ea typeface="方正仿宋_GBK" panose="03000509000000000000" pitchFamily="65" charset="-122"/>
                <a:cs typeface="Times New Roman" panose="02020603050405020304" pitchFamily="18" charset="0"/>
              </a:rPr>
              <a:t>出版或交付出版，圆满完成了国务院办公厅要求的“两全”目标和中指组规定的二轮省志编纂任务。</a:t>
            </a:r>
            <a:endParaRPr lang="en-US" altLang="zh-CN" sz="2400" b="0" dirty="0" smtClean="0">
              <a:latin typeface="Times New Roman" panose="02020603050405020304" pitchFamily="18" charset="0"/>
              <a:ea typeface="方正仿宋_GBK" panose="03000509000000000000" pitchFamily="65" charset="-122"/>
              <a:cs typeface="Times New Roman" panose="02020603050405020304" pitchFamily="18" charset="0"/>
            </a:endParaRPr>
          </a:p>
          <a:p>
            <a:pPr algn="just" fontAlgn="auto">
              <a:lnSpc>
                <a:spcPts val="3280"/>
              </a:lnSpc>
              <a:spcBef>
                <a:spcPts val="0"/>
              </a:spcBef>
            </a:pPr>
            <a:endParaRPr lang="zh-CN" sz="2400" b="0" dirty="0">
              <a:latin typeface="宋体" panose="02010600030101010101" pitchFamily="2" charset="-122"/>
              <a:ea typeface="宋体" panose="02010600030101010101" pitchFamily="2" charset="-122"/>
              <a:cs typeface="宋体" panose="02010600030101010101" pitchFamily="2" charset="-122"/>
            </a:endParaRPr>
          </a:p>
          <a:p>
            <a:pPr algn="just" fontAlgn="auto">
              <a:lnSpc>
                <a:spcPts val="3280"/>
              </a:lnSpc>
              <a:spcBef>
                <a:spcPts val="0"/>
              </a:spcBef>
            </a:pPr>
            <a:endParaRPr lang="zh-CN" altLang="en-US" sz="2400" dirty="0">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extLst>
      <p:ext uri="{BB962C8B-B14F-4D97-AF65-F5344CB8AC3E}">
        <p14:creationId xmlns:p14="http://schemas.microsoft.com/office/powerpoint/2010/main" val="283482285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473075" y="846455"/>
            <a:ext cx="8172450" cy="2677656"/>
          </a:xfrm>
          <a:prstGeom prst="rect">
            <a:avLst/>
          </a:prstGeom>
          <a:noFill/>
          <a:ln w="9525">
            <a:noFill/>
          </a:ln>
        </p:spPr>
        <p:txBody>
          <a:bodyPr wrap="square">
            <a:spAutoFit/>
          </a:bodyPr>
          <a:lstStyle/>
          <a:p>
            <a:pPr algn="just"/>
            <a:r>
              <a:rPr lang="zh-CN" altLang="en-US" sz="2400" dirty="0" smtClean="0">
                <a:latin typeface="方正黑体_GBK" panose="03000509000000000000" pitchFamily="65" charset="-122"/>
                <a:ea typeface="方正黑体_GBK" panose="03000509000000000000" pitchFamily="65" charset="-122"/>
                <a:cs typeface="宋体" panose="02010600030101010101" pitchFamily="2" charset="-122"/>
              </a:rPr>
              <a:t>        （</a:t>
            </a:r>
            <a:r>
              <a:rPr lang="zh-CN" sz="2400" dirty="0" smtClean="0">
                <a:latin typeface="方正黑体_GBK" panose="03000509000000000000" pitchFamily="65" charset="-122"/>
                <a:ea typeface="方正黑体_GBK" panose="03000509000000000000" pitchFamily="65" charset="-122"/>
                <a:cs typeface="宋体" panose="02010600030101010101" pitchFamily="2" charset="-122"/>
              </a:rPr>
              <a:t>一</a:t>
            </a:r>
            <a:r>
              <a:rPr lang="zh-CN" altLang="en-US" sz="2400" dirty="0" smtClean="0">
                <a:latin typeface="方正黑体_GBK" panose="03000509000000000000" pitchFamily="65" charset="-122"/>
                <a:ea typeface="方正黑体_GBK" panose="03000509000000000000" pitchFamily="65" charset="-122"/>
                <a:cs typeface="宋体" panose="02010600030101010101" pitchFamily="2" charset="-122"/>
              </a:rPr>
              <a:t>）</a:t>
            </a:r>
            <a:r>
              <a:rPr lang="zh-CN" sz="2400" dirty="0" smtClean="0">
                <a:latin typeface="方正黑体_GBK" panose="03000509000000000000" pitchFamily="65" charset="-122"/>
                <a:ea typeface="方正黑体_GBK" panose="03000509000000000000" pitchFamily="65" charset="-122"/>
                <a:cs typeface="宋体" panose="02010600030101010101" pitchFamily="2" charset="-122"/>
              </a:rPr>
              <a:t>精心</a:t>
            </a:r>
            <a:r>
              <a:rPr lang="zh-CN" altLang="en-US" sz="2400" dirty="0" smtClean="0">
                <a:latin typeface="方正黑体_GBK" panose="03000509000000000000" pitchFamily="65" charset="-122"/>
                <a:ea typeface="方正黑体_GBK" panose="03000509000000000000" pitchFamily="65" charset="-122"/>
                <a:cs typeface="宋体" panose="02010600030101010101" pitchFamily="2" charset="-122"/>
              </a:rPr>
              <a:t>组织</a:t>
            </a:r>
            <a:r>
              <a:rPr lang="zh-CN" sz="2400" dirty="0" smtClean="0">
                <a:latin typeface="方正黑体_GBK" panose="03000509000000000000" pitchFamily="65" charset="-122"/>
                <a:ea typeface="方正黑体_GBK" panose="03000509000000000000" pitchFamily="65" charset="-122"/>
                <a:cs typeface="宋体" panose="02010600030101010101" pitchFamily="2" charset="-122"/>
              </a:rPr>
              <a:t>制定</a:t>
            </a:r>
            <a:r>
              <a:rPr lang="zh-CN" sz="2400" dirty="0">
                <a:latin typeface="方正黑体_GBK" panose="03000509000000000000" pitchFamily="65" charset="-122"/>
                <a:ea typeface="方正黑体_GBK" panose="03000509000000000000" pitchFamily="65" charset="-122"/>
                <a:cs typeface="宋体" panose="02010600030101010101" pitchFamily="2" charset="-122"/>
              </a:rPr>
              <a:t>二</a:t>
            </a:r>
            <a:r>
              <a:rPr lang="zh-CN" sz="2400" dirty="0" smtClean="0">
                <a:latin typeface="方正黑体_GBK" panose="03000509000000000000" pitchFamily="65" charset="-122"/>
                <a:ea typeface="方正黑体_GBK" panose="03000509000000000000" pitchFamily="65" charset="-122"/>
                <a:cs typeface="宋体" panose="02010600030101010101" pitchFamily="2" charset="-122"/>
              </a:rPr>
              <a:t>轮</a:t>
            </a:r>
            <a:r>
              <a:rPr lang="zh-CN" altLang="en-US" sz="2400" dirty="0" smtClean="0">
                <a:latin typeface="方正黑体_GBK" panose="03000509000000000000" pitchFamily="65" charset="-122"/>
                <a:ea typeface="方正黑体_GBK" panose="03000509000000000000" pitchFamily="65" charset="-122"/>
                <a:cs typeface="宋体" panose="02010600030101010101" pitchFamily="2" charset="-122"/>
              </a:rPr>
              <a:t>省志编纂</a:t>
            </a:r>
            <a:r>
              <a:rPr lang="zh-CN" sz="2400" dirty="0" smtClean="0">
                <a:latin typeface="方正黑体_GBK" panose="03000509000000000000" pitchFamily="65" charset="-122"/>
                <a:ea typeface="方正黑体_GBK" panose="03000509000000000000" pitchFamily="65" charset="-122"/>
                <a:cs typeface="宋体" panose="02010600030101010101" pitchFamily="2" charset="-122"/>
              </a:rPr>
              <a:t>方案</a:t>
            </a:r>
            <a:endParaRPr lang="zh-CN" sz="2400" dirty="0">
              <a:latin typeface="方正黑体_GBK" panose="03000509000000000000" pitchFamily="65" charset="-122"/>
              <a:ea typeface="方正黑体_GBK" panose="03000509000000000000" pitchFamily="65" charset="-122"/>
              <a:cs typeface="宋体" panose="02010600030101010101" pitchFamily="2" charset="-122"/>
            </a:endParaRPr>
          </a:p>
          <a:p>
            <a:pPr algn="just"/>
            <a:endParaRPr lang="zh-CN" sz="2400" b="0" dirty="0">
              <a:latin typeface="宋体" panose="02010600030101010101" pitchFamily="2" charset="-122"/>
              <a:ea typeface="宋体" panose="02010600030101010101" pitchFamily="2" charset="-122"/>
              <a:cs typeface="宋体" panose="02010600030101010101" pitchFamily="2" charset="-122"/>
            </a:endParaRPr>
          </a:p>
          <a:p>
            <a:pPr algn="just"/>
            <a:r>
              <a:rPr lang="en-US" altLang="zh-CN" sz="2400" dirty="0">
                <a:latin typeface="Times New Roman" panose="02020603050405020304" pitchFamily="18" charset="0"/>
                <a:ea typeface="方正仿宋_GBK" panose="03000509000000000000" pitchFamily="65" charset="-122"/>
                <a:cs typeface="Times New Roman" panose="02020603050405020304" pitchFamily="18" charset="0"/>
              </a:rPr>
              <a:t> </a:t>
            </a:r>
            <a:r>
              <a:rPr lang="en-US" altLang="zh-CN" sz="2400" dirty="0" smtClean="0">
                <a:latin typeface="Times New Roman" panose="02020603050405020304" pitchFamily="18" charset="0"/>
                <a:ea typeface="方正仿宋_GBK" panose="03000509000000000000" pitchFamily="65" charset="-122"/>
                <a:cs typeface="Times New Roman" panose="02020603050405020304" pitchFamily="18" charset="0"/>
              </a:rPr>
              <a:t>       </a:t>
            </a:r>
            <a:r>
              <a:rPr lang="zh-CN" altLang="en-US" sz="2400" b="0" dirty="0" smtClean="0">
                <a:latin typeface="Times New Roman" panose="02020603050405020304" pitchFamily="18" charset="0"/>
                <a:ea typeface="方正仿宋_GBK" panose="03000509000000000000" pitchFamily="65" charset="-122"/>
                <a:cs typeface="Times New Roman" panose="02020603050405020304" pitchFamily="18" charset="0"/>
              </a:rPr>
              <a:t>组织</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二</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轮省志</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编纂是</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在圆满完成首轮省志编纂工作的基础上开展的。</a:t>
            </a:r>
          </a:p>
          <a:p>
            <a:pPr algn="just"/>
            <a:endParaRPr lang="zh-CN" sz="2400" b="0" dirty="0">
              <a:latin typeface="Times New Roman" panose="02020603050405020304" pitchFamily="18" charset="0"/>
              <a:ea typeface="方正仿宋_GBK" panose="03000509000000000000" pitchFamily="65" charset="-122"/>
              <a:cs typeface="Times New Roman" panose="02020603050405020304" pitchFamily="18" charset="0"/>
            </a:endParaRPr>
          </a:p>
          <a:p>
            <a:pPr algn="just"/>
            <a:r>
              <a:rPr lang="en-US" altLang="zh-CN" sz="2400" dirty="0">
                <a:latin typeface="Times New Roman" panose="02020603050405020304" pitchFamily="18" charset="0"/>
                <a:ea typeface="方正仿宋_GBK" panose="03000509000000000000" pitchFamily="65" charset="-122"/>
                <a:cs typeface="Times New Roman" panose="02020603050405020304" pitchFamily="18" charset="0"/>
              </a:rPr>
              <a:t> </a:t>
            </a:r>
            <a:r>
              <a:rPr lang="en-US" altLang="zh-CN" sz="2400" dirty="0" smtClean="0">
                <a:latin typeface="Times New Roman" panose="02020603050405020304" pitchFamily="18" charset="0"/>
                <a:ea typeface="方正仿宋_GBK" panose="03000509000000000000" pitchFamily="65" charset="-122"/>
                <a:cs typeface="Times New Roman" panose="02020603050405020304" pitchFamily="18" charset="0"/>
              </a:rPr>
              <a:t>       </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首</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轮省志编纂工作启动于</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上世纪</a:t>
            </a:r>
            <a:r>
              <a:rPr lang="en-US" altLang="zh-CN" sz="2400" dirty="0" smtClean="0">
                <a:latin typeface="Times New Roman" panose="02020603050405020304" pitchFamily="18" charset="0"/>
                <a:ea typeface="方正仿宋_GBK" panose="03000509000000000000" pitchFamily="65" charset="-122"/>
                <a:cs typeface="Times New Roman" panose="02020603050405020304" pitchFamily="18" charset="0"/>
              </a:rPr>
              <a:t>80</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年代</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，于</a:t>
            </a:r>
            <a:r>
              <a:rPr lang="en-US" sz="2400" b="0" dirty="0">
                <a:latin typeface="Times New Roman" panose="02020603050405020304" pitchFamily="18" charset="0"/>
                <a:ea typeface="方正仿宋_GBK" panose="03000509000000000000" pitchFamily="65" charset="-122"/>
                <a:cs typeface="Times New Roman" panose="02020603050405020304" pitchFamily="18" charset="0"/>
              </a:rPr>
              <a:t>2007</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年完成了首轮省志</a:t>
            </a:r>
            <a:r>
              <a:rPr lang="en-US" sz="2400" b="0" dirty="0">
                <a:latin typeface="Times New Roman" panose="02020603050405020304" pitchFamily="18" charset="0"/>
                <a:ea typeface="方正仿宋_GBK" panose="03000509000000000000" pitchFamily="65" charset="-122"/>
                <a:cs typeface="Times New Roman" panose="02020603050405020304" pitchFamily="18" charset="0"/>
              </a:rPr>
              <a:t>92</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卷编纂任务，丰富了江苏历史文化宝库。</a:t>
            </a:r>
            <a:endParaRPr lang="zh-CN" altLang="en-US" sz="2400" dirty="0">
              <a:latin typeface="Times New Roman" panose="02020603050405020304" pitchFamily="18" charset="0"/>
              <a:ea typeface="方正仿宋_GBK" panose="03000509000000000000" pitchFamily="65" charset="-122"/>
              <a:cs typeface="Times New Roman" panose="02020603050405020304" pitchFamily="18" charset="0"/>
            </a:endParaRPr>
          </a:p>
        </p:txBody>
      </p:sp>
    </p:spTree>
    <p:custDataLst>
      <p:tags r:id="rId1"/>
    </p:custDataLst>
    <p:extLst>
      <p:ext uri="{BB962C8B-B14F-4D97-AF65-F5344CB8AC3E}">
        <p14:creationId xmlns:p14="http://schemas.microsoft.com/office/powerpoint/2010/main" val="29449117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472440" y="995045"/>
            <a:ext cx="8292465" cy="3600986"/>
          </a:xfrm>
          <a:prstGeom prst="rect">
            <a:avLst/>
          </a:prstGeom>
          <a:noFill/>
          <a:ln w="9525">
            <a:noFill/>
          </a:ln>
        </p:spPr>
        <p:txBody>
          <a:bodyPr wrap="square">
            <a:spAutoFit/>
          </a:bodyPr>
          <a:lstStyle/>
          <a:p>
            <a:pPr indent="0" algn="ctr"/>
            <a:r>
              <a:rPr lang="zh-CN" sz="2400" dirty="0">
                <a:latin typeface="方正黑体_GBK" panose="03000509000000000000" pitchFamily="65" charset="-122"/>
                <a:ea typeface="方正黑体_GBK" panose="03000509000000000000" pitchFamily="65" charset="-122"/>
                <a:cs typeface="宋体" panose="02010600030101010101" pitchFamily="2" charset="-122"/>
              </a:rPr>
              <a:t>首轮省志编纂工作的主要</a:t>
            </a:r>
            <a:r>
              <a:rPr lang="zh-CN" sz="2400" dirty="0" smtClean="0">
                <a:latin typeface="方正黑体_GBK" panose="03000509000000000000" pitchFamily="65" charset="-122"/>
                <a:ea typeface="方正黑体_GBK" panose="03000509000000000000" pitchFamily="65" charset="-122"/>
                <a:cs typeface="宋体" panose="02010600030101010101" pitchFamily="2" charset="-122"/>
              </a:rPr>
              <a:t>特点</a:t>
            </a:r>
            <a:endParaRPr lang="en-US" altLang="zh-CN" sz="2400" dirty="0" smtClean="0">
              <a:latin typeface="方正黑体_GBK" panose="03000509000000000000" pitchFamily="65" charset="-122"/>
              <a:ea typeface="方正黑体_GBK" panose="03000509000000000000" pitchFamily="65" charset="-122"/>
              <a:cs typeface="宋体" panose="02010600030101010101" pitchFamily="2" charset="-122"/>
            </a:endParaRPr>
          </a:p>
          <a:p>
            <a:pPr indent="0" algn="ctr"/>
            <a:endParaRPr lang="zh-CN" sz="2400" b="1" dirty="0">
              <a:latin typeface="宋体" panose="02010600030101010101" pitchFamily="2" charset="-122"/>
              <a:ea typeface="宋体" panose="02010600030101010101" pitchFamily="2" charset="-122"/>
              <a:cs typeface="宋体" panose="02010600030101010101" pitchFamily="2" charset="-122"/>
            </a:endParaRPr>
          </a:p>
          <a:p>
            <a:pPr indent="0" algn="just" fontAlgn="auto">
              <a:lnSpc>
                <a:spcPts val="3580"/>
              </a:lnSpc>
            </a:pPr>
            <a:r>
              <a:rPr lang="en-US" altLang="zh-CN" sz="2400" dirty="0" smtClean="0">
                <a:latin typeface="方正楷体_GBK" panose="03000509000000000000" pitchFamily="65" charset="-122"/>
                <a:ea typeface="方正楷体_GBK" panose="03000509000000000000" pitchFamily="65" charset="-122"/>
                <a:cs typeface="宋体" panose="02010600030101010101" pitchFamily="2" charset="-122"/>
              </a:rPr>
              <a:t>        1.</a:t>
            </a:r>
            <a:r>
              <a:rPr lang="zh-CN" sz="2400" b="0" dirty="0" smtClean="0">
                <a:latin typeface="方正楷体_GBK" panose="03000509000000000000" pitchFamily="65" charset="-122"/>
                <a:ea typeface="方正楷体_GBK" panose="03000509000000000000" pitchFamily="65" charset="-122"/>
                <a:cs typeface="宋体" panose="02010600030101010101" pitchFamily="2" charset="-122"/>
              </a:rPr>
              <a:t>总体设计</a:t>
            </a:r>
            <a:r>
              <a:rPr lang="zh-CN" sz="2400" b="0" dirty="0">
                <a:latin typeface="方正楷体_GBK" panose="03000509000000000000" pitchFamily="65" charset="-122"/>
                <a:ea typeface="方正楷体_GBK" panose="03000509000000000000" pitchFamily="65" charset="-122"/>
                <a:cs typeface="宋体" panose="02010600030101010101" pitchFamily="2" charset="-122"/>
              </a:rPr>
              <a:t>注重体现江苏地方特色。</a:t>
            </a:r>
            <a:r>
              <a:rPr lang="zh-CN" sz="2400" b="0" dirty="0">
                <a:latin typeface="方正仿宋_GBK" panose="03000509000000000000" pitchFamily="65" charset="-122"/>
                <a:ea typeface="方正仿宋_GBK" panose="03000509000000000000" pitchFamily="65" charset="-122"/>
                <a:cs typeface="宋体" panose="02010600030101010101" pitchFamily="2" charset="-122"/>
              </a:rPr>
              <a:t>制定首轮省志编纂方案既遵循当时中指组关于修志工作的基本原则，又紧密结合江苏实际，将科学分类与社会分工相结合，在志书基本分类基础上，设置了蚕桑丝绸志、陶瓷工业志、方言志等特色志，努力体现全面性、地域性、时代性，力求反映江苏地方特色。</a:t>
            </a:r>
            <a:endParaRPr lang="zh-CN" altLang="en-US" sz="2400" dirty="0">
              <a:latin typeface="方正仿宋_GBK" panose="03000509000000000000" pitchFamily="65" charset="-122"/>
              <a:ea typeface="方正仿宋_GBK" panose="03000509000000000000" pitchFamily="65" charset="-122"/>
              <a:cs typeface="宋体" panose="02010600030101010101" pitchFamily="2" charset="-122"/>
            </a:endParaRPr>
          </a:p>
        </p:txBody>
      </p:sp>
    </p:spTree>
    <p:custDataLst>
      <p:tags r:id="rId1"/>
    </p:custData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672465" y="1156970"/>
            <a:ext cx="7799705" cy="2400657"/>
          </a:xfrm>
          <a:prstGeom prst="rect">
            <a:avLst/>
          </a:prstGeom>
          <a:noFill/>
          <a:ln w="9525">
            <a:noFill/>
          </a:ln>
        </p:spPr>
        <p:txBody>
          <a:bodyPr wrap="square">
            <a:spAutoFit/>
          </a:bodyPr>
          <a:lstStyle/>
          <a:p>
            <a:pPr algn="just" fontAlgn="auto">
              <a:lnSpc>
                <a:spcPts val="3580"/>
              </a:lnSpc>
            </a:pPr>
            <a:r>
              <a:rPr lang="en-US" altLang="zh-CN" sz="2400" dirty="0">
                <a:latin typeface="方正楷体_GBK" panose="03000509000000000000" pitchFamily="65" charset="-122"/>
                <a:ea typeface="方正楷体_GBK" panose="03000509000000000000" pitchFamily="65" charset="-122"/>
                <a:cs typeface="宋体" panose="02010600030101010101" pitchFamily="2" charset="-122"/>
              </a:rPr>
              <a:t> </a:t>
            </a:r>
            <a:r>
              <a:rPr lang="en-US" altLang="zh-CN" sz="2400" dirty="0" smtClean="0">
                <a:latin typeface="方正楷体_GBK" panose="03000509000000000000" pitchFamily="65" charset="-122"/>
                <a:ea typeface="方正楷体_GBK" panose="03000509000000000000" pitchFamily="65" charset="-122"/>
                <a:cs typeface="宋体" panose="02010600030101010101" pitchFamily="2" charset="-122"/>
              </a:rPr>
              <a:t>       </a:t>
            </a:r>
            <a:r>
              <a:rPr lang="en-US" altLang="zh-CN" sz="2400" b="0" dirty="0" smtClean="0">
                <a:latin typeface="方正楷体_GBK" panose="03000509000000000000" pitchFamily="65" charset="-122"/>
                <a:ea typeface="方正楷体_GBK" panose="03000509000000000000" pitchFamily="65" charset="-122"/>
                <a:cs typeface="宋体" panose="02010600030101010101" pitchFamily="2" charset="-122"/>
              </a:rPr>
              <a:t>2.</a:t>
            </a:r>
            <a:r>
              <a:rPr lang="zh-CN" sz="2400" b="0" dirty="0" smtClean="0">
                <a:latin typeface="方正楷体_GBK" panose="03000509000000000000" pitchFamily="65" charset="-122"/>
                <a:ea typeface="方正楷体_GBK" panose="03000509000000000000" pitchFamily="65" charset="-122"/>
                <a:cs typeface="宋体" panose="02010600030101010101" pitchFamily="2" charset="-122"/>
              </a:rPr>
              <a:t>各</a:t>
            </a:r>
            <a:r>
              <a:rPr lang="zh-CN" sz="2400" b="0" dirty="0">
                <a:latin typeface="方正楷体_GBK" panose="03000509000000000000" pitchFamily="65" charset="-122"/>
                <a:ea typeface="方正楷体_GBK" panose="03000509000000000000" pitchFamily="65" charset="-122"/>
                <a:cs typeface="宋体" panose="02010600030101010101" pitchFamily="2" charset="-122"/>
              </a:rPr>
              <a:t>分</a:t>
            </a:r>
            <a:r>
              <a:rPr lang="zh-CN" sz="2400" b="0" dirty="0" smtClean="0">
                <a:latin typeface="方正楷体_GBK" panose="03000509000000000000" pitchFamily="65" charset="-122"/>
                <a:ea typeface="方正楷体_GBK" panose="03000509000000000000" pitchFamily="65" charset="-122"/>
                <a:cs typeface="宋体" panose="02010600030101010101" pitchFamily="2" charset="-122"/>
              </a:rPr>
              <a:t>志</a:t>
            </a:r>
            <a:r>
              <a:rPr lang="zh-CN" altLang="en-US" sz="2400" b="0" dirty="0" smtClean="0">
                <a:latin typeface="方正楷体_GBK" panose="03000509000000000000" pitchFamily="65" charset="-122"/>
                <a:ea typeface="方正楷体_GBK" panose="03000509000000000000" pitchFamily="65" charset="-122"/>
                <a:cs typeface="宋体" panose="02010600030101010101" pitchFamily="2" charset="-122"/>
              </a:rPr>
              <a:t>主要</a:t>
            </a:r>
            <a:r>
              <a:rPr lang="zh-CN" sz="2400" b="0" dirty="0" smtClean="0">
                <a:latin typeface="方正楷体_GBK" panose="03000509000000000000" pitchFamily="65" charset="-122"/>
                <a:ea typeface="方正楷体_GBK" panose="03000509000000000000" pitchFamily="65" charset="-122"/>
                <a:cs typeface="宋体" panose="02010600030101010101" pitchFamily="2" charset="-122"/>
              </a:rPr>
              <a:t>以部门</a:t>
            </a:r>
            <a:r>
              <a:rPr lang="zh-CN" altLang="en-US" sz="2400" b="0" dirty="0" smtClean="0">
                <a:latin typeface="方正楷体_GBK" panose="03000509000000000000" pitchFamily="65" charset="-122"/>
                <a:ea typeface="方正楷体_GBK" panose="03000509000000000000" pitchFamily="65" charset="-122"/>
                <a:cs typeface="宋体" panose="02010600030101010101" pitchFamily="2" charset="-122"/>
              </a:rPr>
              <a:t>为单元独立设置。</a:t>
            </a:r>
            <a:r>
              <a:rPr lang="zh-CN" sz="2400" b="0" dirty="0" smtClean="0">
                <a:latin typeface="方正仿宋_GBK" panose="03000509000000000000" pitchFamily="65" charset="-122"/>
                <a:ea typeface="方正仿宋_GBK" panose="03000509000000000000" pitchFamily="65" charset="-122"/>
                <a:cs typeface="宋体" panose="02010600030101010101" pitchFamily="2" charset="-122"/>
              </a:rPr>
              <a:t>这种</a:t>
            </a:r>
            <a:r>
              <a:rPr lang="zh-CN" sz="2400" b="0" dirty="0">
                <a:latin typeface="方正仿宋_GBK" panose="03000509000000000000" pitchFamily="65" charset="-122"/>
                <a:ea typeface="方正仿宋_GBK" panose="03000509000000000000" pitchFamily="65" charset="-122"/>
                <a:cs typeface="宋体" panose="02010600030101010101" pitchFamily="2" charset="-122"/>
              </a:rPr>
              <a:t>一个部门一卷分志的编纂模式，可以使部门职能与承编志书的内容基本对应，有利于调动部门积极性，便于部门对人、财、物的调度和相关资料</a:t>
            </a:r>
            <a:r>
              <a:rPr lang="zh-CN" sz="2400" b="0" dirty="0" smtClean="0">
                <a:latin typeface="方正仿宋_GBK" panose="03000509000000000000" pitchFamily="65" charset="-122"/>
                <a:ea typeface="方正仿宋_GBK" panose="03000509000000000000" pitchFamily="65" charset="-122"/>
                <a:cs typeface="宋体" panose="02010600030101010101" pitchFamily="2" charset="-122"/>
              </a:rPr>
              <a:t>的</a:t>
            </a:r>
            <a:r>
              <a:rPr lang="zh-CN" altLang="en-US" sz="2400" dirty="0">
                <a:latin typeface="方正仿宋_GBK" panose="03000509000000000000" pitchFamily="65" charset="-122"/>
                <a:ea typeface="方正仿宋_GBK" panose="03000509000000000000" pitchFamily="65" charset="-122"/>
                <a:cs typeface="宋体" panose="02010600030101010101" pitchFamily="2" charset="-122"/>
              </a:rPr>
              <a:t>搜集</a:t>
            </a:r>
            <a:r>
              <a:rPr lang="zh-CN" sz="2400" b="0" dirty="0" smtClean="0">
                <a:latin typeface="方正仿宋_GBK" panose="03000509000000000000" pitchFamily="65" charset="-122"/>
                <a:ea typeface="方正仿宋_GBK" panose="03000509000000000000" pitchFamily="65" charset="-122"/>
                <a:cs typeface="宋体" panose="02010600030101010101" pitchFamily="2" charset="-122"/>
              </a:rPr>
              <a:t>。</a:t>
            </a:r>
            <a:r>
              <a:rPr lang="zh-CN" altLang="en-US" sz="2400" dirty="0" smtClean="0">
                <a:latin typeface="方正仿宋_GBK" panose="03000509000000000000" pitchFamily="65" charset="-122"/>
                <a:ea typeface="方正仿宋_GBK" panose="03000509000000000000" pitchFamily="65" charset="-122"/>
                <a:cs typeface="宋体" panose="02010600030101010101" pitchFamily="2" charset="-122"/>
              </a:rPr>
              <a:t>这种情况下，</a:t>
            </a:r>
            <a:r>
              <a:rPr lang="zh-CN" sz="2400" b="0" dirty="0" smtClean="0">
                <a:latin typeface="方正仿宋_GBK" panose="03000509000000000000" pitchFamily="65" charset="-122"/>
                <a:ea typeface="方正仿宋_GBK" panose="03000509000000000000" pitchFamily="65" charset="-122"/>
                <a:cs typeface="宋体" panose="02010600030101010101" pitchFamily="2" charset="-122"/>
              </a:rPr>
              <a:t>全书</a:t>
            </a:r>
            <a:r>
              <a:rPr lang="zh-CN" sz="2400" b="0" dirty="0">
                <a:latin typeface="方正仿宋_GBK" panose="03000509000000000000" pitchFamily="65" charset="-122"/>
                <a:ea typeface="方正仿宋_GBK" panose="03000509000000000000" pitchFamily="65" charset="-122"/>
                <a:cs typeface="宋体" panose="02010600030101010101" pitchFamily="2" charset="-122"/>
              </a:rPr>
              <a:t>编成后体量较大，约</a:t>
            </a:r>
            <a:r>
              <a:rPr lang="en-US" sz="2400" b="0" dirty="0">
                <a:latin typeface="方正仿宋_GBK" panose="03000509000000000000" pitchFamily="65" charset="-122"/>
                <a:ea typeface="方正仿宋_GBK" panose="03000509000000000000" pitchFamily="65" charset="-122"/>
                <a:cs typeface="宋体" panose="02010600030101010101" pitchFamily="2" charset="-122"/>
              </a:rPr>
              <a:t>7500</a:t>
            </a:r>
            <a:r>
              <a:rPr lang="zh-CN" sz="2400" b="0" dirty="0">
                <a:latin typeface="方正仿宋_GBK" panose="03000509000000000000" pitchFamily="65" charset="-122"/>
                <a:ea typeface="方正仿宋_GBK" panose="03000509000000000000" pitchFamily="65" charset="-122"/>
                <a:cs typeface="宋体" panose="02010600030101010101" pitchFamily="2" charset="-122"/>
              </a:rPr>
              <a:t>万字。</a:t>
            </a:r>
            <a:endParaRPr lang="zh-CN" altLang="en-US" sz="2400" dirty="0">
              <a:latin typeface="方正仿宋_GBK" panose="03000509000000000000" pitchFamily="65" charset="-122"/>
              <a:ea typeface="方正仿宋_GBK" panose="03000509000000000000" pitchFamily="65" charset="-122"/>
              <a:cs typeface="宋体" panose="02010600030101010101" pitchFamily="2" charset="-122"/>
            </a:endParaRPr>
          </a:p>
        </p:txBody>
      </p:sp>
    </p:spTree>
    <p:custDataLst>
      <p:tags r:id="rId1"/>
    </p:custData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652145" y="1355725"/>
            <a:ext cx="7781925" cy="1927860"/>
          </a:xfrm>
          <a:prstGeom prst="rect">
            <a:avLst/>
          </a:prstGeom>
          <a:noFill/>
          <a:ln w="9525">
            <a:noFill/>
          </a:ln>
        </p:spPr>
        <p:txBody>
          <a:bodyPr wrap="square">
            <a:spAutoFit/>
          </a:bodyPr>
          <a:lstStyle/>
          <a:p>
            <a:pPr algn="just" fontAlgn="auto">
              <a:lnSpc>
                <a:spcPts val="3580"/>
              </a:lnSpc>
            </a:pPr>
            <a:r>
              <a:rPr lang="en-US" altLang="zh-CN" sz="2400" dirty="0">
                <a:latin typeface="方正楷体_GBK" panose="03000509000000000000" pitchFamily="65" charset="-122"/>
                <a:ea typeface="方正楷体_GBK" panose="03000509000000000000" pitchFamily="65" charset="-122"/>
                <a:cs typeface="宋体" panose="02010600030101010101" pitchFamily="2" charset="-122"/>
              </a:rPr>
              <a:t> </a:t>
            </a:r>
            <a:r>
              <a:rPr lang="en-US" altLang="zh-CN" sz="2400" dirty="0" smtClean="0">
                <a:latin typeface="方正楷体_GBK" panose="03000509000000000000" pitchFamily="65" charset="-122"/>
                <a:ea typeface="方正楷体_GBK" panose="03000509000000000000" pitchFamily="65" charset="-122"/>
                <a:cs typeface="宋体" panose="02010600030101010101" pitchFamily="2" charset="-122"/>
              </a:rPr>
              <a:t>       </a:t>
            </a:r>
            <a:r>
              <a:rPr lang="en-US" altLang="zh-CN" sz="2400" b="0" dirty="0" smtClean="0">
                <a:latin typeface="方正楷体_GBK" panose="03000509000000000000" pitchFamily="65" charset="-122"/>
                <a:ea typeface="方正楷体_GBK" panose="03000509000000000000" pitchFamily="65" charset="-122"/>
                <a:cs typeface="宋体" panose="02010600030101010101" pitchFamily="2" charset="-122"/>
              </a:rPr>
              <a:t>3.</a:t>
            </a:r>
            <a:r>
              <a:rPr lang="zh-CN" sz="2400" b="0" dirty="0" smtClean="0">
                <a:latin typeface="方正楷体_GBK" panose="03000509000000000000" pitchFamily="65" charset="-122"/>
                <a:ea typeface="方正楷体_GBK" panose="03000509000000000000" pitchFamily="65" charset="-122"/>
                <a:cs typeface="宋体" panose="02010600030101010101" pitchFamily="2" charset="-122"/>
              </a:rPr>
              <a:t>资料</a:t>
            </a:r>
            <a:r>
              <a:rPr lang="zh-CN" sz="2400" b="0" dirty="0">
                <a:latin typeface="方正楷体_GBK" panose="03000509000000000000" pitchFamily="65" charset="-122"/>
                <a:ea typeface="方正楷体_GBK" panose="03000509000000000000" pitchFamily="65" charset="-122"/>
                <a:cs typeface="宋体" panose="02010600030101010101" pitchFamily="2" charset="-122"/>
              </a:rPr>
              <a:t>搜集工作较为扎实。</a:t>
            </a:r>
            <a:r>
              <a:rPr lang="zh-CN" sz="2400" b="0" dirty="0">
                <a:latin typeface="方正仿宋_GBK" panose="03000509000000000000" pitchFamily="65" charset="-122"/>
                <a:ea typeface="方正仿宋_GBK" panose="03000509000000000000" pitchFamily="65" charset="-122"/>
                <a:cs typeface="宋体" panose="02010600030101010101" pitchFamily="2" charset="-122"/>
              </a:rPr>
              <a:t>许多部门</a:t>
            </a:r>
            <a:r>
              <a:rPr lang="zh-CN" sz="2400" b="0" dirty="0" smtClean="0">
                <a:latin typeface="方正仿宋_GBK" panose="03000509000000000000" pitchFamily="65" charset="-122"/>
                <a:ea typeface="方正仿宋_GBK" panose="03000509000000000000" pitchFamily="65" charset="-122"/>
                <a:cs typeface="宋体" panose="02010600030101010101" pitchFamily="2" charset="-122"/>
              </a:rPr>
              <a:t>查阅</a:t>
            </a:r>
            <a:r>
              <a:rPr lang="zh-CN" altLang="en-US" sz="2400" b="0" dirty="0" smtClean="0">
                <a:latin typeface="方正仿宋_GBK" panose="03000509000000000000" pitchFamily="65" charset="-122"/>
                <a:ea typeface="方正仿宋_GBK" panose="03000509000000000000" pitchFamily="65" charset="-122"/>
                <a:cs typeface="宋体" panose="02010600030101010101" pitchFamily="2" charset="-122"/>
              </a:rPr>
              <a:t>、</a:t>
            </a:r>
            <a:r>
              <a:rPr lang="zh-CN" sz="2400" b="0" dirty="0" smtClean="0">
                <a:latin typeface="方正仿宋_GBK" panose="03000509000000000000" pitchFamily="65" charset="-122"/>
                <a:ea typeface="方正仿宋_GBK" panose="03000509000000000000" pitchFamily="65" charset="-122"/>
                <a:cs typeface="宋体" panose="02010600030101010101" pitchFamily="2" charset="-122"/>
              </a:rPr>
              <a:t>摘抄</a:t>
            </a:r>
            <a:r>
              <a:rPr lang="zh-CN" sz="2400" b="0" dirty="0">
                <a:latin typeface="方正仿宋_GBK" panose="03000509000000000000" pitchFamily="65" charset="-122"/>
                <a:ea typeface="方正仿宋_GBK" panose="03000509000000000000" pitchFamily="65" charset="-122"/>
                <a:cs typeface="宋体" panose="02010600030101010101" pitchFamily="2" charset="-122"/>
              </a:rPr>
              <a:t>大量历史资料，搜集的资料比较翔实完整，在此基础上</a:t>
            </a:r>
            <a:r>
              <a:rPr lang="zh-CN" sz="2400" b="0" dirty="0" smtClean="0">
                <a:latin typeface="方正仿宋_GBK" panose="03000509000000000000" pitchFamily="65" charset="-122"/>
                <a:ea typeface="方正仿宋_GBK" panose="03000509000000000000" pitchFamily="65" charset="-122"/>
                <a:cs typeface="宋体" panose="02010600030101010101" pitchFamily="2" charset="-122"/>
              </a:rPr>
              <a:t>形成</a:t>
            </a:r>
            <a:r>
              <a:rPr lang="zh-CN" altLang="en-US" sz="2400" b="0" dirty="0" smtClean="0">
                <a:latin typeface="方正仿宋_GBK" panose="03000509000000000000" pitchFamily="65" charset="-122"/>
                <a:ea typeface="方正仿宋_GBK" panose="03000509000000000000" pitchFamily="65" charset="-122"/>
                <a:cs typeface="宋体" panose="02010600030101010101" pitchFamily="2" charset="-122"/>
              </a:rPr>
              <a:t>的</a:t>
            </a:r>
            <a:r>
              <a:rPr lang="zh-CN" sz="2400" b="0" dirty="0" smtClean="0">
                <a:latin typeface="方正仿宋_GBK" panose="03000509000000000000" pitchFamily="65" charset="-122"/>
                <a:ea typeface="方正仿宋_GBK" panose="03000509000000000000" pitchFamily="65" charset="-122"/>
                <a:cs typeface="宋体" panose="02010600030101010101" pitchFamily="2" charset="-122"/>
              </a:rPr>
              <a:t>初稿</a:t>
            </a:r>
            <a:r>
              <a:rPr lang="zh-CN" altLang="en-US" sz="2400" b="0" dirty="0" smtClean="0">
                <a:latin typeface="方正仿宋_GBK" panose="03000509000000000000" pitchFamily="65" charset="-122"/>
                <a:ea typeface="方正仿宋_GBK" panose="03000509000000000000" pitchFamily="65" charset="-122"/>
                <a:cs typeface="宋体" panose="02010600030101010101" pitchFamily="2" charset="-122"/>
              </a:rPr>
              <a:t>质量较好</a:t>
            </a:r>
            <a:r>
              <a:rPr lang="zh-CN" sz="2400" b="0" dirty="0" smtClean="0">
                <a:latin typeface="方正仿宋_GBK" panose="03000509000000000000" pitchFamily="65" charset="-122"/>
                <a:ea typeface="方正仿宋_GBK" panose="03000509000000000000" pitchFamily="65" charset="-122"/>
                <a:cs typeface="宋体" panose="02010600030101010101" pitchFamily="2" charset="-122"/>
              </a:rPr>
              <a:t>。</a:t>
            </a:r>
            <a:r>
              <a:rPr lang="zh-CN" sz="2400" b="0" dirty="0">
                <a:latin typeface="方正仿宋_GBK" panose="03000509000000000000" pitchFamily="65" charset="-122"/>
                <a:ea typeface="方正仿宋_GBK" panose="03000509000000000000" pitchFamily="65" charset="-122"/>
                <a:cs typeface="宋体" panose="02010600030101010101" pitchFamily="2" charset="-122"/>
              </a:rPr>
              <a:t>一些部门还自上而下编修了全省性史料丛书，有效保存了方志资源。</a:t>
            </a:r>
            <a:endParaRPr lang="zh-CN" altLang="en-US" sz="2400" dirty="0">
              <a:latin typeface="方正仿宋_GBK" panose="03000509000000000000" pitchFamily="65" charset="-122"/>
              <a:ea typeface="方正仿宋_GBK" panose="03000509000000000000" pitchFamily="65" charset="-122"/>
              <a:cs typeface="宋体" panose="02010600030101010101" pitchFamily="2" charset="-122"/>
            </a:endParaRPr>
          </a:p>
        </p:txBody>
      </p:sp>
    </p:spTree>
    <p:custDataLst>
      <p:tags r:id="rId1"/>
    </p:custData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395536" y="720090"/>
            <a:ext cx="8460740" cy="3323987"/>
          </a:xfrm>
          <a:prstGeom prst="rect">
            <a:avLst/>
          </a:prstGeom>
          <a:noFill/>
          <a:ln w="9525">
            <a:noFill/>
          </a:ln>
        </p:spPr>
        <p:txBody>
          <a:bodyPr wrap="square">
            <a:spAutoFit/>
          </a:bodyPr>
          <a:lstStyle/>
          <a:p>
            <a:pPr algn="ctr" fontAlgn="auto">
              <a:lnSpc>
                <a:spcPts val="3580"/>
              </a:lnSpc>
            </a:pPr>
            <a:r>
              <a:rPr lang="zh-CN" sz="2400" dirty="0" smtClean="0">
                <a:latin typeface="方正黑体_GBK" panose="03000509000000000000" pitchFamily="65" charset="-122"/>
                <a:ea typeface="方正黑体_GBK" panose="03000509000000000000" pitchFamily="65" charset="-122"/>
                <a:cs typeface="宋体" panose="02010600030101010101" pitchFamily="2" charset="-122"/>
              </a:rPr>
              <a:t>首</a:t>
            </a:r>
            <a:r>
              <a:rPr lang="zh-CN" sz="2400" dirty="0">
                <a:latin typeface="方正黑体_GBK" panose="03000509000000000000" pitchFamily="65" charset="-122"/>
                <a:ea typeface="方正黑体_GBK" panose="03000509000000000000" pitchFamily="65" charset="-122"/>
                <a:cs typeface="宋体" panose="02010600030101010101" pitchFamily="2" charset="-122"/>
              </a:rPr>
              <a:t>轮省志编纂也存在一些不足之</a:t>
            </a:r>
            <a:r>
              <a:rPr lang="zh-CN" sz="2400" dirty="0" smtClean="0">
                <a:latin typeface="方正黑体_GBK" panose="03000509000000000000" pitchFamily="65" charset="-122"/>
                <a:ea typeface="方正黑体_GBK" panose="03000509000000000000" pitchFamily="65" charset="-122"/>
                <a:cs typeface="宋体" panose="02010600030101010101" pitchFamily="2" charset="-122"/>
              </a:rPr>
              <a:t>处</a:t>
            </a:r>
            <a:endParaRPr lang="en-US" altLang="zh-CN" sz="2400" dirty="0" smtClean="0">
              <a:latin typeface="方正黑体_GBK" panose="03000509000000000000" pitchFamily="65" charset="-122"/>
              <a:ea typeface="方正黑体_GBK" panose="03000509000000000000" pitchFamily="65" charset="-122"/>
              <a:cs typeface="宋体" panose="02010600030101010101" pitchFamily="2" charset="-122"/>
            </a:endParaRPr>
          </a:p>
          <a:p>
            <a:pPr algn="ctr" fontAlgn="auto">
              <a:lnSpc>
                <a:spcPts val="3580"/>
              </a:lnSpc>
            </a:pPr>
            <a:endParaRPr lang="en-US" altLang="zh-CN" sz="2400" b="1" dirty="0" smtClean="0">
              <a:latin typeface="宋体" panose="02010600030101010101" pitchFamily="2" charset="-122"/>
              <a:ea typeface="宋体" panose="02010600030101010101" pitchFamily="2" charset="-122"/>
              <a:cs typeface="宋体" panose="02010600030101010101" pitchFamily="2" charset="-122"/>
            </a:endParaRPr>
          </a:p>
          <a:p>
            <a:pPr algn="just" fontAlgn="auto">
              <a:lnSpc>
                <a:spcPts val="3580"/>
              </a:lnSpc>
            </a:pPr>
            <a:r>
              <a:rPr lang="en-US" altLang="zh-CN" sz="2400" b="0" dirty="0" smtClean="0">
                <a:latin typeface="宋体" panose="02010600030101010101" pitchFamily="2" charset="-122"/>
                <a:ea typeface="宋体" panose="02010600030101010101" pitchFamily="2" charset="-122"/>
                <a:cs typeface="宋体" panose="02010600030101010101" pitchFamily="2" charset="-122"/>
              </a:rPr>
              <a:t>    </a:t>
            </a:r>
            <a:r>
              <a:rPr lang="zh-CN" sz="2400" b="0" dirty="0" smtClean="0">
                <a:latin typeface="方正仿宋_GBK" panose="03000509000000000000" pitchFamily="65" charset="-122"/>
                <a:ea typeface="方正仿宋_GBK" panose="03000509000000000000" pitchFamily="65" charset="-122"/>
                <a:cs typeface="宋体" panose="02010600030101010101" pitchFamily="2" charset="-122"/>
              </a:rPr>
              <a:t>主要</a:t>
            </a:r>
            <a:r>
              <a:rPr lang="zh-CN" sz="2400" b="0" dirty="0">
                <a:latin typeface="方正仿宋_GBK" panose="03000509000000000000" pitchFamily="65" charset="-122"/>
                <a:ea typeface="方正仿宋_GBK" panose="03000509000000000000" pitchFamily="65" charset="-122"/>
                <a:cs typeface="宋体" panose="02010600030101010101" pitchFamily="2" charset="-122"/>
              </a:rPr>
              <a:t>是：部门修志的工作机制影响了志书的整体性和科学性，</a:t>
            </a:r>
            <a:r>
              <a:rPr lang="en-US" sz="2400" b="0" dirty="0">
                <a:latin typeface="方正仿宋_GBK" panose="03000509000000000000" pitchFamily="65" charset="-122"/>
                <a:ea typeface="方正仿宋_GBK" panose="03000509000000000000" pitchFamily="65" charset="-122"/>
                <a:cs typeface="宋体" panose="02010600030101010101" pitchFamily="2" charset="-122"/>
              </a:rPr>
              <a:t>“</a:t>
            </a:r>
            <a:r>
              <a:rPr lang="zh-CN" sz="2400" b="0" dirty="0">
                <a:latin typeface="方正仿宋_GBK" panose="03000509000000000000" pitchFamily="65" charset="-122"/>
                <a:ea typeface="方正仿宋_GBK" panose="03000509000000000000" pitchFamily="65" charset="-122"/>
                <a:cs typeface="宋体" panose="02010600030101010101" pitchFamily="2" charset="-122"/>
              </a:rPr>
              <a:t>一志一卷</a:t>
            </a:r>
            <a:r>
              <a:rPr lang="en-US" sz="2400" b="0" dirty="0">
                <a:latin typeface="方正仿宋_GBK" panose="03000509000000000000" pitchFamily="65" charset="-122"/>
                <a:ea typeface="方正仿宋_GBK" panose="03000509000000000000" pitchFamily="65" charset="-122"/>
                <a:cs typeface="宋体" panose="02010600030101010101" pitchFamily="2" charset="-122"/>
              </a:rPr>
              <a:t>”</a:t>
            </a:r>
            <a:r>
              <a:rPr lang="zh-CN" sz="2400" b="0" dirty="0">
                <a:latin typeface="方正仿宋_GBK" panose="03000509000000000000" pitchFamily="65" charset="-122"/>
                <a:ea typeface="方正仿宋_GBK" panose="03000509000000000000" pitchFamily="65" charset="-122"/>
                <a:cs typeface="宋体" panose="02010600030101010101" pitchFamily="2" charset="-122"/>
              </a:rPr>
              <a:t>的模式容易将</a:t>
            </a:r>
            <a:r>
              <a:rPr lang="zh-CN" sz="2400" b="0" dirty="0" smtClean="0">
                <a:latin typeface="方正仿宋_GBK" panose="03000509000000000000" pitchFamily="65" charset="-122"/>
                <a:ea typeface="方正仿宋_GBK" panose="03000509000000000000" pitchFamily="65" charset="-122"/>
                <a:cs typeface="宋体" panose="02010600030101010101" pitchFamily="2" charset="-122"/>
              </a:rPr>
              <a:t>系统</a:t>
            </a:r>
            <a:r>
              <a:rPr lang="zh-CN" altLang="en-US" sz="2400" b="0" dirty="0" smtClean="0">
                <a:latin typeface="方正仿宋_GBK" panose="03000509000000000000" pitchFamily="65" charset="-122"/>
                <a:ea typeface="方正仿宋_GBK" panose="03000509000000000000" pitchFamily="65" charset="-122"/>
                <a:cs typeface="宋体" panose="02010600030101010101" pitchFamily="2" charset="-122"/>
              </a:rPr>
              <a:t>性</a:t>
            </a:r>
            <a:r>
              <a:rPr lang="zh-CN" sz="2400" b="0" dirty="0" smtClean="0">
                <a:latin typeface="方正仿宋_GBK" panose="03000509000000000000" pitchFamily="65" charset="-122"/>
                <a:ea typeface="方正仿宋_GBK" panose="03000509000000000000" pitchFamily="65" charset="-122"/>
                <a:cs typeface="宋体" panose="02010600030101010101" pitchFamily="2" charset="-122"/>
              </a:rPr>
              <a:t>内容</a:t>
            </a:r>
            <a:r>
              <a:rPr lang="zh-CN" sz="2400" b="0" dirty="0">
                <a:latin typeface="方正仿宋_GBK" panose="03000509000000000000" pitchFamily="65" charset="-122"/>
                <a:ea typeface="方正仿宋_GBK" panose="03000509000000000000" pitchFamily="65" charset="-122"/>
                <a:cs typeface="宋体" panose="02010600030101010101" pitchFamily="2" charset="-122"/>
              </a:rPr>
              <a:t>分散记述</a:t>
            </a:r>
            <a:r>
              <a:rPr lang="zh-CN" sz="2400" b="0" dirty="0" smtClean="0">
                <a:latin typeface="方正仿宋_GBK" panose="03000509000000000000" pitchFamily="65" charset="-122"/>
                <a:ea typeface="方正仿宋_GBK" panose="03000509000000000000" pitchFamily="65" charset="-122"/>
                <a:cs typeface="宋体" panose="02010600030101010101" pitchFamily="2" charset="-122"/>
              </a:rPr>
              <a:t>；一些</a:t>
            </a:r>
            <a:r>
              <a:rPr lang="zh-CN" sz="2400" b="0" dirty="0">
                <a:latin typeface="方正仿宋_GBK" panose="03000509000000000000" pitchFamily="65" charset="-122"/>
                <a:ea typeface="方正仿宋_GBK" panose="03000509000000000000" pitchFamily="65" charset="-122"/>
                <a:cs typeface="宋体" panose="02010600030101010101" pitchFamily="2" charset="-122"/>
              </a:rPr>
              <a:t>志书记述内容交叉</a:t>
            </a:r>
            <a:r>
              <a:rPr lang="zh-CN" sz="2400" b="0" dirty="0" smtClean="0">
                <a:latin typeface="方正仿宋_GBK" panose="03000509000000000000" pitchFamily="65" charset="-122"/>
                <a:ea typeface="方正仿宋_GBK" panose="03000509000000000000" pitchFamily="65" charset="-122"/>
                <a:cs typeface="宋体" panose="02010600030101010101" pitchFamily="2" charset="-122"/>
              </a:rPr>
              <a:t>重复情况</a:t>
            </a:r>
            <a:r>
              <a:rPr lang="zh-CN" sz="2400" b="0" dirty="0">
                <a:latin typeface="方正仿宋_GBK" panose="03000509000000000000" pitchFamily="65" charset="-122"/>
                <a:ea typeface="方正仿宋_GBK" panose="03000509000000000000" pitchFamily="65" charset="-122"/>
                <a:cs typeface="宋体" panose="02010600030101010101" pitchFamily="2" charset="-122"/>
              </a:rPr>
              <a:t>比较突出；</a:t>
            </a:r>
            <a:r>
              <a:rPr lang="zh-CN" sz="2400" b="0" dirty="0" smtClean="0">
                <a:latin typeface="方正仿宋_GBK" panose="03000509000000000000" pitchFamily="65" charset="-122"/>
                <a:ea typeface="方正仿宋_GBK" panose="03000509000000000000" pitchFamily="65" charset="-122"/>
                <a:cs typeface="宋体" panose="02010600030101010101" pitchFamily="2" charset="-122"/>
              </a:rPr>
              <a:t>计划经济痕迹</a:t>
            </a:r>
            <a:r>
              <a:rPr lang="zh-CN" sz="2400" b="0" dirty="0">
                <a:latin typeface="方正仿宋_GBK" panose="03000509000000000000" pitchFamily="65" charset="-122"/>
                <a:ea typeface="方正仿宋_GBK" panose="03000509000000000000" pitchFamily="65" charset="-122"/>
                <a:cs typeface="宋体" panose="02010600030101010101" pitchFamily="2" charset="-122"/>
              </a:rPr>
              <a:t>较为明显，存在重经济门类、轻人文社会门类的问题，对时代发展规律性的探索显得不够。</a:t>
            </a:r>
            <a:endParaRPr lang="zh-CN" altLang="en-US" sz="2400" dirty="0">
              <a:latin typeface="方正仿宋_GBK" panose="03000509000000000000" pitchFamily="65" charset="-122"/>
              <a:ea typeface="方正仿宋_GBK" panose="03000509000000000000" pitchFamily="65" charset="-122"/>
              <a:cs typeface="宋体" panose="02010600030101010101" pitchFamily="2" charset="-122"/>
            </a:endParaRPr>
          </a:p>
        </p:txBody>
      </p:sp>
    </p:spTree>
    <p:custDataLst>
      <p:tags r:id="rId1"/>
    </p:custData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354330" y="867410"/>
            <a:ext cx="8535670" cy="2846070"/>
          </a:xfrm>
          <a:prstGeom prst="rect">
            <a:avLst/>
          </a:prstGeom>
          <a:noFill/>
          <a:ln w="9525">
            <a:noFill/>
          </a:ln>
        </p:spPr>
        <p:txBody>
          <a:bodyPr wrap="square">
            <a:spAutoFit/>
          </a:bodyPr>
          <a:lstStyle/>
          <a:p>
            <a:pPr algn="just" fontAlgn="auto">
              <a:lnSpc>
                <a:spcPts val="3580"/>
              </a:lnSpc>
            </a:pPr>
            <a:r>
              <a:rPr lang="en-US" altLang="zh-CN" sz="2400" dirty="0">
                <a:latin typeface="方正仿宋_GBK" panose="03000509000000000000" pitchFamily="65" charset="-122"/>
                <a:ea typeface="方正仿宋_GBK" panose="03000509000000000000" pitchFamily="65" charset="-122"/>
              </a:rPr>
              <a:t> </a:t>
            </a:r>
            <a:r>
              <a:rPr lang="en-US" altLang="zh-CN" sz="2400" dirty="0" smtClean="0">
                <a:latin typeface="方正仿宋_GBK" panose="03000509000000000000" pitchFamily="65" charset="-122"/>
                <a:ea typeface="方正仿宋_GBK" panose="03000509000000000000" pitchFamily="65" charset="-122"/>
              </a:rPr>
              <a:t>   </a:t>
            </a:r>
            <a:r>
              <a:rPr lang="zh-CN" sz="2400" b="0" dirty="0" smtClean="0">
                <a:latin typeface="方正仿宋_GBK" panose="03000509000000000000" pitchFamily="65" charset="-122"/>
                <a:ea typeface="方正仿宋_GBK" panose="03000509000000000000" pitchFamily="65" charset="-122"/>
              </a:rPr>
              <a:t>在</a:t>
            </a:r>
            <a:r>
              <a:rPr lang="zh-CN" altLang="en-US" sz="2400" b="0" dirty="0" smtClean="0">
                <a:latin typeface="方正仿宋_GBK" panose="03000509000000000000" pitchFamily="65" charset="-122"/>
                <a:ea typeface="方正仿宋_GBK" panose="03000509000000000000" pitchFamily="65" charset="-122"/>
              </a:rPr>
              <a:t>认真</a:t>
            </a:r>
            <a:r>
              <a:rPr lang="zh-CN" sz="2400" b="0" dirty="0" smtClean="0">
                <a:latin typeface="方正仿宋_GBK" panose="03000509000000000000" pitchFamily="65" charset="-122"/>
                <a:ea typeface="方正仿宋_GBK" panose="03000509000000000000" pitchFamily="65" charset="-122"/>
              </a:rPr>
              <a:t>总结</a:t>
            </a:r>
            <a:r>
              <a:rPr lang="zh-CN" sz="2400" b="0" dirty="0">
                <a:latin typeface="方正仿宋_GBK" panose="03000509000000000000" pitchFamily="65" charset="-122"/>
                <a:ea typeface="方正仿宋_GBK" panose="03000509000000000000" pitchFamily="65" charset="-122"/>
              </a:rPr>
              <a:t>首</a:t>
            </a:r>
            <a:r>
              <a:rPr lang="zh-CN" sz="2400" b="0" dirty="0" smtClean="0">
                <a:latin typeface="方正仿宋_GBK" panose="03000509000000000000" pitchFamily="65" charset="-122"/>
                <a:ea typeface="方正仿宋_GBK" panose="03000509000000000000" pitchFamily="65" charset="-122"/>
              </a:rPr>
              <a:t>轮</a:t>
            </a:r>
            <a:r>
              <a:rPr lang="zh-CN" altLang="en-US" sz="2400" b="0" dirty="0" smtClean="0">
                <a:latin typeface="方正仿宋_GBK" panose="03000509000000000000" pitchFamily="65" charset="-122"/>
                <a:ea typeface="方正仿宋_GBK" panose="03000509000000000000" pitchFamily="65" charset="-122"/>
              </a:rPr>
              <a:t>省志编纂</a:t>
            </a:r>
            <a:r>
              <a:rPr lang="zh-CN" sz="2400" b="0" dirty="0" smtClean="0">
                <a:latin typeface="方正仿宋_GBK" panose="03000509000000000000" pitchFamily="65" charset="-122"/>
                <a:ea typeface="方正仿宋_GBK" panose="03000509000000000000" pitchFamily="65" charset="-122"/>
              </a:rPr>
              <a:t>经验</a:t>
            </a:r>
            <a:r>
              <a:rPr lang="zh-CN" sz="2400" b="0" dirty="0">
                <a:latin typeface="方正仿宋_GBK" panose="03000509000000000000" pitchFamily="65" charset="-122"/>
                <a:ea typeface="方正仿宋_GBK" panose="03000509000000000000" pitchFamily="65" charset="-122"/>
              </a:rPr>
              <a:t>的基础上，省志办扬长避短、继承创新，精心</a:t>
            </a:r>
            <a:r>
              <a:rPr lang="zh-CN" sz="2400" b="0" dirty="0" smtClean="0">
                <a:latin typeface="方正仿宋_GBK" panose="03000509000000000000" pitchFamily="65" charset="-122"/>
                <a:ea typeface="方正仿宋_GBK" panose="03000509000000000000" pitchFamily="65" charset="-122"/>
              </a:rPr>
              <a:t>规划</a:t>
            </a:r>
            <a:r>
              <a:rPr lang="zh-CN" altLang="en-US" sz="2400" b="0" dirty="0" smtClean="0">
                <a:latin typeface="方正仿宋_GBK" panose="03000509000000000000" pitchFamily="65" charset="-122"/>
                <a:ea typeface="方正仿宋_GBK" panose="03000509000000000000" pitchFamily="65" charset="-122"/>
              </a:rPr>
              <a:t>了</a:t>
            </a:r>
            <a:r>
              <a:rPr lang="zh-CN" sz="2400" b="0" dirty="0" smtClean="0">
                <a:latin typeface="方正仿宋_GBK" panose="03000509000000000000" pitchFamily="65" charset="-122"/>
                <a:ea typeface="方正仿宋_GBK" panose="03000509000000000000" pitchFamily="65" charset="-122"/>
              </a:rPr>
              <a:t>二</a:t>
            </a:r>
            <a:r>
              <a:rPr lang="zh-CN" sz="2400" b="0" dirty="0">
                <a:latin typeface="方正仿宋_GBK" panose="03000509000000000000" pitchFamily="65" charset="-122"/>
                <a:ea typeface="方正仿宋_GBK" panose="03000509000000000000" pitchFamily="65" charset="-122"/>
              </a:rPr>
              <a:t>轮省志编纂方案，并根据政府机构改革进程及时制定调整意见，由省政府办公厅</a:t>
            </a:r>
            <a:r>
              <a:rPr lang="zh-CN" sz="2400" b="0" dirty="0" smtClean="0">
                <a:latin typeface="方正仿宋_GBK" panose="03000509000000000000" pitchFamily="65" charset="-122"/>
                <a:ea typeface="方正仿宋_GBK" panose="03000509000000000000" pitchFamily="65" charset="-122"/>
              </a:rPr>
              <a:t>转发编纂</a:t>
            </a:r>
            <a:r>
              <a:rPr lang="zh-CN" sz="2400" b="0" dirty="0">
                <a:latin typeface="方正仿宋_GBK" panose="03000509000000000000" pitchFamily="65" charset="-122"/>
                <a:ea typeface="方正仿宋_GBK" panose="03000509000000000000" pitchFamily="65" charset="-122"/>
              </a:rPr>
              <a:t>方案和调整意见，明确了编纂工作的指导思想、基本要求、主要任务</a:t>
            </a:r>
            <a:r>
              <a:rPr lang="zh-CN" sz="2400" b="0" dirty="0" smtClean="0">
                <a:latin typeface="方正仿宋_GBK" panose="03000509000000000000" pitchFamily="65" charset="-122"/>
                <a:ea typeface="方正仿宋_GBK" panose="03000509000000000000" pitchFamily="65" charset="-122"/>
              </a:rPr>
              <a:t>、</a:t>
            </a:r>
            <a:r>
              <a:rPr lang="zh-CN" altLang="en-US" sz="2400" dirty="0">
                <a:latin typeface="方正仿宋_GBK" panose="03000509000000000000" pitchFamily="65" charset="-122"/>
                <a:ea typeface="方正仿宋_GBK" panose="03000509000000000000" pitchFamily="65" charset="-122"/>
              </a:rPr>
              <a:t>编纂</a:t>
            </a:r>
            <a:r>
              <a:rPr lang="zh-CN" sz="2400" b="0" dirty="0" smtClean="0">
                <a:latin typeface="方正仿宋_GBK" panose="03000509000000000000" pitchFamily="65" charset="-122"/>
                <a:ea typeface="方正仿宋_GBK" panose="03000509000000000000" pitchFamily="65" charset="-122"/>
              </a:rPr>
              <a:t>体例</a:t>
            </a:r>
            <a:r>
              <a:rPr lang="zh-CN" sz="2400" b="0" dirty="0">
                <a:latin typeface="方正仿宋_GBK" panose="03000509000000000000" pitchFamily="65" charset="-122"/>
                <a:ea typeface="方正仿宋_GBK" panose="03000509000000000000" pitchFamily="65" charset="-122"/>
              </a:rPr>
              <a:t>、组织领导、审查出版、工作经费、总目分工等各项内容，为做好二轮省志编纂工作奠定</a:t>
            </a:r>
            <a:r>
              <a:rPr lang="zh-CN" sz="2400" b="0" dirty="0" smtClean="0">
                <a:latin typeface="方正仿宋_GBK" panose="03000509000000000000" pitchFamily="65" charset="-122"/>
                <a:ea typeface="方正仿宋_GBK" panose="03000509000000000000" pitchFamily="65" charset="-122"/>
              </a:rPr>
              <a:t>了</a:t>
            </a:r>
            <a:r>
              <a:rPr lang="zh-CN" altLang="en-US" sz="2400" b="0" dirty="0" smtClean="0">
                <a:latin typeface="方正仿宋_GBK" panose="03000509000000000000" pitchFamily="65" charset="-122"/>
                <a:ea typeface="方正仿宋_GBK" panose="03000509000000000000" pitchFamily="65" charset="-122"/>
              </a:rPr>
              <a:t>坚实</a:t>
            </a:r>
            <a:r>
              <a:rPr lang="zh-CN" sz="2400" b="0" dirty="0" smtClean="0">
                <a:latin typeface="方正仿宋_GBK" panose="03000509000000000000" pitchFamily="65" charset="-122"/>
                <a:ea typeface="方正仿宋_GBK" panose="03000509000000000000" pitchFamily="65" charset="-122"/>
              </a:rPr>
              <a:t>基础</a:t>
            </a:r>
            <a:r>
              <a:rPr lang="zh-CN" sz="2400" b="0" dirty="0">
                <a:latin typeface="方正仿宋_GBK" panose="03000509000000000000" pitchFamily="65" charset="-122"/>
                <a:ea typeface="方正仿宋_GBK" panose="03000509000000000000" pitchFamily="65" charset="-122"/>
              </a:rPr>
              <a:t>。</a:t>
            </a:r>
            <a:endParaRPr lang="zh-CN" altLang="en-US" sz="2400" dirty="0">
              <a:latin typeface="方正仿宋_GBK" panose="03000509000000000000" pitchFamily="65" charset="-122"/>
              <a:ea typeface="方正仿宋_GBK" panose="03000509000000000000" pitchFamily="65" charset="-122"/>
            </a:endParaRPr>
          </a:p>
        </p:txBody>
      </p:sp>
    </p:spTree>
    <p:custDataLst>
      <p:tags r:id="rId1"/>
    </p:custData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303530" y="410845"/>
            <a:ext cx="8536940" cy="4133215"/>
          </a:xfrm>
          <a:prstGeom prst="rect">
            <a:avLst/>
          </a:prstGeom>
          <a:noFill/>
          <a:ln w="9525">
            <a:noFill/>
          </a:ln>
        </p:spPr>
        <p:txBody>
          <a:bodyPr wrap="square">
            <a:spAutoFit/>
          </a:bodyPr>
          <a:lstStyle/>
          <a:p>
            <a:pPr indent="0" algn="ctr"/>
            <a:r>
              <a:rPr lang="zh-CN" sz="2400" dirty="0">
                <a:latin typeface="方正黑体_GBK" panose="03000509000000000000" pitchFamily="65" charset="-122"/>
                <a:ea typeface="方正黑体_GBK" panose="03000509000000000000" pitchFamily="65" charset="-122"/>
                <a:cs typeface="宋体" panose="02010600030101010101" pitchFamily="2" charset="-122"/>
              </a:rPr>
              <a:t>二轮省志编纂方案主要体现以下原则</a:t>
            </a:r>
          </a:p>
          <a:p>
            <a:pPr indent="0" algn="l" fontAlgn="auto">
              <a:lnSpc>
                <a:spcPts val="3580"/>
              </a:lnSpc>
            </a:pPr>
            <a:endParaRPr lang="en-US" sz="2400" b="0" dirty="0">
              <a:latin typeface="宋体" panose="02010600030101010101" pitchFamily="2" charset="-122"/>
              <a:ea typeface="宋体" panose="02010600030101010101" pitchFamily="2" charset="-122"/>
              <a:cs typeface="宋体" panose="02010600030101010101" pitchFamily="2" charset="-122"/>
            </a:endParaRPr>
          </a:p>
          <a:p>
            <a:pPr indent="0" algn="just" fontAlgn="auto">
              <a:lnSpc>
                <a:spcPts val="3580"/>
              </a:lnSpc>
            </a:pPr>
            <a:r>
              <a:rPr lang="en-US" altLang="zh-CN" sz="2400" dirty="0">
                <a:latin typeface="宋体" panose="02010600030101010101" pitchFamily="2" charset="-122"/>
                <a:ea typeface="宋体" panose="02010600030101010101" pitchFamily="2" charset="-122"/>
                <a:cs typeface="宋体" panose="02010600030101010101" pitchFamily="2" charset="-122"/>
              </a:rPr>
              <a:t> </a:t>
            </a:r>
            <a:r>
              <a:rPr lang="en-US" altLang="zh-CN" sz="2400" dirty="0" smtClean="0">
                <a:latin typeface="宋体" panose="02010600030101010101" pitchFamily="2" charset="-122"/>
                <a:ea typeface="宋体" panose="02010600030101010101" pitchFamily="2" charset="-122"/>
                <a:cs typeface="宋体" panose="02010600030101010101" pitchFamily="2" charset="-122"/>
              </a:rPr>
              <a:t>   </a:t>
            </a:r>
            <a:r>
              <a:rPr lang="en-US" altLang="zh-CN" sz="2400" dirty="0" smtClean="0">
                <a:latin typeface="方正楷体_GBK" panose="03000509000000000000" pitchFamily="65" charset="-122"/>
                <a:ea typeface="方正楷体_GBK" panose="03000509000000000000" pitchFamily="65" charset="-122"/>
                <a:cs typeface="宋体" panose="02010600030101010101" pitchFamily="2" charset="-122"/>
              </a:rPr>
              <a:t>1.</a:t>
            </a:r>
            <a:r>
              <a:rPr lang="zh-CN" sz="2400" b="0" dirty="0" smtClean="0">
                <a:latin typeface="方正楷体_GBK" panose="03000509000000000000" pitchFamily="65" charset="-122"/>
                <a:ea typeface="方正楷体_GBK" panose="03000509000000000000" pitchFamily="65" charset="-122"/>
                <a:cs typeface="宋体" panose="02010600030101010101" pitchFamily="2" charset="-122"/>
              </a:rPr>
              <a:t>把握</a:t>
            </a:r>
            <a:r>
              <a:rPr lang="zh-CN" sz="2400" b="0" dirty="0">
                <a:latin typeface="方正楷体_GBK" panose="03000509000000000000" pitchFamily="65" charset="-122"/>
                <a:ea typeface="方正楷体_GBK" panose="03000509000000000000" pitchFamily="65" charset="-122"/>
                <a:cs typeface="宋体" panose="02010600030101010101" pitchFamily="2" charset="-122"/>
              </a:rPr>
              <a:t>时代特点，全面展现江苏改革开放</a:t>
            </a:r>
            <a:r>
              <a:rPr lang="zh-CN" sz="2400" b="0" dirty="0" smtClean="0">
                <a:latin typeface="方正楷体_GBK" panose="03000509000000000000" pitchFamily="65" charset="-122"/>
                <a:ea typeface="方正楷体_GBK" panose="03000509000000000000" pitchFamily="65" charset="-122"/>
                <a:cs typeface="宋体" panose="02010600030101010101" pitchFamily="2" charset="-122"/>
              </a:rPr>
              <a:t>三十年历史</a:t>
            </a:r>
            <a:r>
              <a:rPr lang="zh-CN" sz="2400" b="0" dirty="0">
                <a:latin typeface="方正楷体_GBK" panose="03000509000000000000" pitchFamily="65" charset="-122"/>
                <a:ea typeface="方正楷体_GBK" panose="03000509000000000000" pitchFamily="65" charset="-122"/>
                <a:cs typeface="宋体" panose="02010600030101010101" pitchFamily="2" charset="-122"/>
              </a:rPr>
              <a:t>进程</a:t>
            </a:r>
            <a:r>
              <a:rPr lang="zh-CN" sz="2400" b="0" dirty="0">
                <a:latin typeface="宋体" panose="02010600030101010101" pitchFamily="2" charset="-122"/>
                <a:ea typeface="宋体" panose="02010600030101010101" pitchFamily="2" charset="-122"/>
                <a:cs typeface="宋体" panose="02010600030101010101" pitchFamily="2" charset="-122"/>
              </a:rPr>
              <a:t>。</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为了保证二轮省志的统一性完整性，将上限定为</a:t>
            </a:r>
            <a:r>
              <a:rPr lang="en-US" sz="2400" b="0" dirty="0">
                <a:latin typeface="Times New Roman" panose="02020603050405020304" pitchFamily="18" charset="0"/>
                <a:ea typeface="方正仿宋_GBK" panose="03000509000000000000" pitchFamily="65" charset="-122"/>
                <a:cs typeface="Times New Roman" panose="02020603050405020304" pitchFamily="18" charset="0"/>
              </a:rPr>
              <a:t>1978</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年，下限断为</a:t>
            </a:r>
            <a:r>
              <a:rPr lang="en-US" sz="2400" b="0" dirty="0">
                <a:latin typeface="Times New Roman" panose="02020603050405020304" pitchFamily="18" charset="0"/>
                <a:ea typeface="方正仿宋_GBK" panose="03000509000000000000" pitchFamily="65" charset="-122"/>
                <a:cs typeface="Times New Roman" panose="02020603050405020304" pitchFamily="18" charset="0"/>
              </a:rPr>
              <a:t>2008</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年，这样便于完整记述</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江苏</a:t>
            </a:r>
            <a:r>
              <a:rPr lang="en-US" altLang="zh-CN" sz="2400" dirty="0" smtClean="0">
                <a:latin typeface="Times New Roman" panose="02020603050405020304" pitchFamily="18" charset="0"/>
                <a:ea typeface="方正仿宋_GBK" panose="03000509000000000000" pitchFamily="65" charset="-122"/>
                <a:cs typeface="Times New Roman" panose="02020603050405020304" pitchFamily="18" charset="0"/>
              </a:rPr>
              <a:t>30</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年</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改革开放的伟大历程，充分展现江苏发生</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的</a:t>
            </a:r>
            <a:r>
              <a:rPr lang="zh-CN" altLang="en-US" sz="2400" dirty="0">
                <a:latin typeface="Times New Roman" panose="02020603050405020304" pitchFamily="18" charset="0"/>
                <a:ea typeface="方正仿宋_GBK" panose="03000509000000000000" pitchFamily="65" charset="-122"/>
                <a:cs typeface="Times New Roman" panose="02020603050405020304" pitchFamily="18" charset="0"/>
              </a:rPr>
              <a:t>巨大</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变化</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这样设置</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体现了时代脉搏，突出</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了</a:t>
            </a:r>
            <a:r>
              <a:rPr lang="zh-CN" altLang="en-US" sz="2400" b="0" dirty="0" smtClean="0">
                <a:latin typeface="Times New Roman" panose="02020603050405020304" pitchFamily="18" charset="0"/>
                <a:ea typeface="方正仿宋_GBK" panose="03000509000000000000" pitchFamily="65" charset="-122"/>
                <a:cs typeface="Times New Roman" panose="02020603050405020304" pitchFamily="18" charset="0"/>
              </a:rPr>
              <a:t>对</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重</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要时期、重大</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事件</a:t>
            </a:r>
            <a:r>
              <a:rPr lang="zh-CN" altLang="en-US" sz="2400" dirty="0">
                <a:latin typeface="Times New Roman" panose="02020603050405020304" pitchFamily="18" charset="0"/>
                <a:ea typeface="方正仿宋_GBK" panose="03000509000000000000" pitchFamily="65" charset="-122"/>
                <a:cs typeface="Times New Roman" panose="02020603050405020304" pitchFamily="18" charset="0"/>
              </a:rPr>
              <a:t>记述</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内容</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的完整性，使农村经济、城市经济、市场经济、多种所有制经济共同发展</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，人民</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生活、小康社会</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建设</a:t>
            </a:r>
            <a:r>
              <a:rPr lang="zh-CN" altLang="en-US" sz="2400" b="0" dirty="0" smtClean="0">
                <a:latin typeface="Times New Roman" panose="02020603050405020304" pitchFamily="18" charset="0"/>
                <a:ea typeface="方正仿宋_GBK" panose="03000509000000000000" pitchFamily="65" charset="-122"/>
                <a:cs typeface="Times New Roman" panose="02020603050405020304" pitchFamily="18" charset="0"/>
              </a:rPr>
              <a:t>等</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进程</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和成就都能得到充分反映。</a:t>
            </a:r>
            <a:endParaRPr lang="zh-CN" altLang="en-US" sz="2400" dirty="0">
              <a:latin typeface="Times New Roman" panose="02020603050405020304" pitchFamily="18" charset="0"/>
              <a:ea typeface="方正仿宋_GBK" panose="03000509000000000000" pitchFamily="65" charset="-122"/>
              <a:cs typeface="Times New Roman" panose="02020603050405020304" pitchFamily="18" charset="0"/>
            </a:endParaRPr>
          </a:p>
        </p:txBody>
      </p:sp>
    </p:spTree>
    <p:custDataLst>
      <p:tags r:id="rId1"/>
    </p:custData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142875" y="570865"/>
            <a:ext cx="8858885" cy="3764280"/>
          </a:xfrm>
          <a:prstGeom prst="rect">
            <a:avLst/>
          </a:prstGeom>
          <a:noFill/>
          <a:ln w="9525">
            <a:noFill/>
          </a:ln>
        </p:spPr>
        <p:txBody>
          <a:bodyPr wrap="square">
            <a:spAutoFit/>
          </a:bodyPr>
          <a:lstStyle/>
          <a:p>
            <a:pPr algn="just" fontAlgn="auto">
              <a:lnSpc>
                <a:spcPts val="3580"/>
              </a:lnSpc>
            </a:pPr>
            <a:r>
              <a:rPr lang="en-US" altLang="zh-CN" sz="2400" dirty="0">
                <a:latin typeface="宋体" panose="02010600030101010101" pitchFamily="2" charset="-122"/>
                <a:ea typeface="宋体" panose="02010600030101010101" pitchFamily="2" charset="-122"/>
                <a:cs typeface="宋体" panose="02010600030101010101" pitchFamily="2" charset="-122"/>
              </a:rPr>
              <a:t> </a:t>
            </a:r>
            <a:r>
              <a:rPr lang="en-US" altLang="zh-CN" sz="2400" dirty="0" smtClean="0">
                <a:latin typeface="宋体" panose="02010600030101010101" pitchFamily="2" charset="-122"/>
                <a:ea typeface="宋体" panose="02010600030101010101" pitchFamily="2" charset="-122"/>
                <a:cs typeface="宋体" panose="02010600030101010101" pitchFamily="2" charset="-122"/>
              </a:rPr>
              <a:t>   </a:t>
            </a:r>
            <a:r>
              <a:rPr lang="en-US" altLang="zh-CN" sz="2400" b="0" dirty="0" smtClean="0">
                <a:latin typeface="方正楷体_GBK" panose="03000509000000000000" pitchFamily="65" charset="-122"/>
                <a:ea typeface="方正楷体_GBK" panose="03000509000000000000" pitchFamily="65" charset="-122"/>
                <a:cs typeface="宋体" panose="02010600030101010101" pitchFamily="2" charset="-122"/>
              </a:rPr>
              <a:t>2.</a:t>
            </a:r>
            <a:r>
              <a:rPr lang="zh-CN" sz="2400" b="0" dirty="0" smtClean="0">
                <a:latin typeface="方正楷体_GBK" panose="03000509000000000000" pitchFamily="65" charset="-122"/>
                <a:ea typeface="方正楷体_GBK" panose="03000509000000000000" pitchFamily="65" charset="-122"/>
                <a:cs typeface="宋体" panose="02010600030101010101" pitchFamily="2" charset="-122"/>
              </a:rPr>
              <a:t>突出</a:t>
            </a:r>
            <a:r>
              <a:rPr lang="zh-CN" sz="2400" b="0" dirty="0">
                <a:latin typeface="方正楷体_GBK" panose="03000509000000000000" pitchFamily="65" charset="-122"/>
                <a:ea typeface="方正楷体_GBK" panose="03000509000000000000" pitchFamily="65" charset="-122"/>
                <a:cs typeface="宋体" panose="02010600030101010101" pitchFamily="2" charset="-122"/>
              </a:rPr>
              <a:t>地方特色，充分展现江苏深厚的文化底蕴和经济社会发展本质。</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改革开放</a:t>
            </a:r>
            <a:r>
              <a:rPr lang="en-US" sz="2400" b="0" dirty="0">
                <a:latin typeface="Times New Roman" panose="02020603050405020304" pitchFamily="18" charset="0"/>
                <a:ea typeface="方正仿宋_GBK" panose="03000509000000000000" pitchFamily="65" charset="-122"/>
                <a:cs typeface="Times New Roman" panose="02020603050405020304" pitchFamily="18" charset="0"/>
              </a:rPr>
              <a:t>30</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年进程中，江苏出现许多全国有名、富有地方特色的经济模式，历经乡镇企业</a:t>
            </a:r>
            <a:r>
              <a:rPr lang="en-US" sz="2400" b="0" dirty="0">
                <a:latin typeface="Times New Roman" panose="02020603050405020304" pitchFamily="18" charset="0"/>
                <a:ea typeface="方正仿宋_GBK" panose="03000509000000000000" pitchFamily="65" charset="-122"/>
                <a:cs typeface="Times New Roman" panose="02020603050405020304" pitchFamily="18" charset="0"/>
              </a:rPr>
              <a:t>—</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外向型经济</a:t>
            </a:r>
            <a:r>
              <a:rPr lang="en-US" sz="2400" b="0" dirty="0">
                <a:latin typeface="Times New Roman" panose="02020603050405020304" pitchFamily="18" charset="0"/>
                <a:ea typeface="方正仿宋_GBK" panose="03000509000000000000" pitchFamily="65" charset="-122"/>
                <a:cs typeface="Times New Roman" panose="02020603050405020304" pitchFamily="18" charset="0"/>
              </a:rPr>
              <a:t>—</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民营经济三</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个</a:t>
            </a:r>
            <a:r>
              <a:rPr lang="zh-CN" altLang="en-US" sz="2400" b="0" dirty="0" smtClean="0">
                <a:latin typeface="Times New Roman" panose="02020603050405020304" pitchFamily="18" charset="0"/>
                <a:ea typeface="方正仿宋_GBK" panose="03000509000000000000" pitchFamily="65" charset="-122"/>
                <a:cs typeface="Times New Roman" panose="02020603050405020304" pitchFamily="18" charset="0"/>
              </a:rPr>
              <a:t>主要</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发展阶段</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。为深刻反映江苏经济这</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一特色</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，二轮省志设立了《民营经济》《江苏老字号》等专志。针对江苏外向性经济比较发达、外商直接</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投资</a:t>
            </a:r>
            <a:r>
              <a:rPr lang="zh-CN" altLang="en-US" sz="2400" b="0" dirty="0" smtClean="0">
                <a:latin typeface="Times New Roman" panose="02020603050405020304" pitchFamily="18" charset="0"/>
                <a:ea typeface="方正仿宋_GBK" panose="03000509000000000000" pitchFamily="65" charset="-122"/>
                <a:cs typeface="Times New Roman" panose="02020603050405020304" pitchFamily="18" charset="0"/>
              </a:rPr>
              <a:t>额</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多年位居全国</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第一的情况，设立了《开发区》专志。鉴于江苏历史文化底蕴深厚，设立了</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《吴文化</a:t>
            </a:r>
            <a:r>
              <a:rPr lang="en-US" alt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《文化遗产》</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《名城名镇名村》等专志。</a:t>
            </a:r>
            <a:endParaRPr lang="zh-CN" altLang="en-US" sz="2400" dirty="0">
              <a:latin typeface="Times New Roman" panose="02020603050405020304" pitchFamily="18" charset="0"/>
              <a:ea typeface="方正仿宋_GBK" panose="03000509000000000000" pitchFamily="65" charset="-122"/>
              <a:cs typeface="Times New Roman" panose="02020603050405020304" pitchFamily="18" charset="0"/>
            </a:endParaRPr>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pattFill prst="pct5">
          <a:fgClr>
            <a:schemeClr val="bg2"/>
          </a:fgClr>
          <a:bgClr>
            <a:schemeClr val="bg1"/>
          </a:bgClr>
        </a:pattFill>
        <a:effectLst/>
      </p:bgPr>
    </p:bg>
    <p:spTree>
      <p:nvGrpSpPr>
        <p:cNvPr id="1" name=""/>
        <p:cNvGrpSpPr/>
        <p:nvPr/>
      </p:nvGrpSpPr>
      <p:grpSpPr>
        <a:xfrm>
          <a:off x="0" y="0"/>
          <a:ext cx="0" cy="0"/>
          <a:chOff x="0" y="0"/>
          <a:chExt cx="0" cy="0"/>
        </a:xfrm>
      </p:grpSpPr>
      <p:sp>
        <p:nvSpPr>
          <p:cNvPr id="2" name="标题 1"/>
          <p:cNvSpPr>
            <a:spLocks noGrp="1"/>
          </p:cNvSpPr>
          <p:nvPr>
            <p:ph type="ctrTitle" idx="4294967295"/>
          </p:nvPr>
        </p:nvSpPr>
        <p:spPr>
          <a:xfrm>
            <a:off x="715541" y="483518"/>
            <a:ext cx="7816899" cy="3688432"/>
          </a:xfrm>
        </p:spPr>
        <p:txBody>
          <a:bodyPr anchor="t">
            <a:normAutofit fontScale="90000"/>
          </a:bodyPr>
          <a:lstStyle/>
          <a:p>
            <a:pPr>
              <a:lnSpc>
                <a:spcPts val="3000"/>
              </a:lnSpc>
            </a:pPr>
            <a:r>
              <a:rPr lang="zh-CN" altLang="en-US" sz="2700" dirty="0" smtClean="0">
                <a:solidFill>
                  <a:schemeClr val="tx1"/>
                </a:solidFill>
                <a:latin typeface="方正黑体_GBK" panose="03000509000000000000" pitchFamily="65" charset="-122"/>
                <a:ea typeface="方正黑体_GBK" panose="03000509000000000000" pitchFamily="65" charset="-122"/>
              </a:rPr>
              <a:t>                                   </a:t>
            </a:r>
            <a:r>
              <a:rPr lang="en-US" altLang="zh-CN" sz="2700" dirty="0" smtClean="0">
                <a:solidFill>
                  <a:schemeClr val="tx1"/>
                </a:solidFill>
                <a:latin typeface="方正黑体_GBK" panose="03000509000000000000" pitchFamily="65" charset="-122"/>
                <a:ea typeface="方正黑体_GBK" panose="03000509000000000000" pitchFamily="65" charset="-122"/>
              </a:rPr>
              <a:t/>
            </a:r>
            <a:br>
              <a:rPr lang="en-US" altLang="zh-CN" sz="2700" dirty="0" smtClean="0">
                <a:solidFill>
                  <a:schemeClr val="tx1"/>
                </a:solidFill>
                <a:latin typeface="方正黑体_GBK" panose="03000509000000000000" pitchFamily="65" charset="-122"/>
                <a:ea typeface="方正黑体_GBK" panose="03000509000000000000" pitchFamily="65" charset="-122"/>
              </a:rPr>
            </a:br>
            <a:r>
              <a:rPr lang="en-US" altLang="zh-CN" sz="2400" dirty="0" smtClean="0">
                <a:solidFill>
                  <a:schemeClr val="tx1"/>
                </a:solidFill>
                <a:latin typeface="宋体" panose="02010600030101010101" pitchFamily="2" charset="-122"/>
                <a:ea typeface="宋体" panose="02010600030101010101" pitchFamily="2" charset="-122"/>
              </a:rPr>
              <a:t/>
            </a:r>
            <a:br>
              <a:rPr lang="en-US" altLang="zh-CN" sz="2400" dirty="0" smtClean="0">
                <a:solidFill>
                  <a:schemeClr val="tx1"/>
                </a:solidFill>
                <a:latin typeface="宋体" panose="02010600030101010101" pitchFamily="2" charset="-122"/>
                <a:ea typeface="宋体" panose="02010600030101010101" pitchFamily="2" charset="-122"/>
              </a:rPr>
            </a:br>
            <a:r>
              <a:rPr lang="en-US" altLang="zh-CN" sz="2400" dirty="0" smtClean="0">
                <a:solidFill>
                  <a:schemeClr val="tx1"/>
                </a:solidFill>
                <a:latin typeface="宋体" panose="02010600030101010101" pitchFamily="2" charset="-122"/>
                <a:ea typeface="宋体" panose="02010600030101010101" pitchFamily="2" charset="-122"/>
              </a:rPr>
              <a:t/>
            </a:r>
            <a:br>
              <a:rPr lang="en-US" altLang="zh-CN" sz="2400" dirty="0" smtClean="0">
                <a:solidFill>
                  <a:schemeClr val="tx1"/>
                </a:solidFill>
                <a:latin typeface="宋体" panose="02010600030101010101" pitchFamily="2" charset="-122"/>
                <a:ea typeface="宋体" panose="02010600030101010101" pitchFamily="2" charset="-122"/>
              </a:rPr>
            </a:br>
            <a:r>
              <a:rPr lang="en-US" altLang="zh-CN" sz="2400" dirty="0">
                <a:latin typeface="Times New Roman" panose="02020603050405020304" pitchFamily="18" charset="0"/>
                <a:ea typeface="方正仿宋_GBK" panose="03000509000000000000" pitchFamily="65" charset="-122"/>
                <a:cs typeface="Times New Roman" panose="02020603050405020304" pitchFamily="18" charset="0"/>
              </a:rPr>
              <a:t> </a:t>
            </a:r>
            <a:r>
              <a:rPr lang="en-US" altLang="zh-CN" sz="2400" dirty="0" smtClean="0">
                <a:latin typeface="Times New Roman" panose="02020603050405020304" pitchFamily="18" charset="0"/>
                <a:ea typeface="方正仿宋_GBK" panose="03000509000000000000" pitchFamily="65" charset="-122"/>
                <a:cs typeface="Times New Roman" panose="02020603050405020304" pitchFamily="18" charset="0"/>
              </a:rPr>
              <a:t>       </a:t>
            </a:r>
            <a:r>
              <a:rPr lang="en-US" altLang="zh-CN" sz="2700" dirty="0" smtClean="0">
                <a:latin typeface="Times New Roman" panose="02020603050405020304" pitchFamily="18" charset="0"/>
                <a:ea typeface="方正仿宋_GBK" panose="03000509000000000000" pitchFamily="65" charset="-122"/>
                <a:cs typeface="Times New Roman" panose="02020603050405020304" pitchFamily="18" charset="0"/>
              </a:rPr>
              <a:t>3.</a:t>
            </a:r>
            <a:r>
              <a:rPr lang="zh-CN" altLang="en-US" sz="2700" dirty="0" smtClean="0">
                <a:latin typeface="Times New Roman" panose="02020603050405020304" pitchFamily="18" charset="0"/>
                <a:ea typeface="方正仿宋_GBK" panose="03000509000000000000" pitchFamily="65" charset="-122"/>
                <a:cs typeface="Times New Roman" panose="02020603050405020304" pitchFamily="18" charset="0"/>
              </a:rPr>
              <a:t>权威性：志书讲究真实可靠，需经严格审查，历来由朝廷、政府主持修志，体现一个“官”字。</a:t>
            </a:r>
            <a:r>
              <a:rPr lang="en-US" altLang="zh-CN" sz="2700" dirty="0" smtClean="0">
                <a:latin typeface="Times New Roman" panose="02020603050405020304" pitchFamily="18" charset="0"/>
                <a:ea typeface="方正仿宋_GBK" panose="03000509000000000000" pitchFamily="65" charset="-122"/>
                <a:cs typeface="Times New Roman" panose="02020603050405020304" pitchFamily="18" charset="0"/>
              </a:rPr>
              <a:t/>
            </a:r>
            <a:br>
              <a:rPr lang="en-US" altLang="zh-CN" sz="2700" dirty="0" smtClean="0">
                <a:latin typeface="Times New Roman" panose="02020603050405020304" pitchFamily="18" charset="0"/>
                <a:ea typeface="方正仿宋_GBK" panose="03000509000000000000" pitchFamily="65" charset="-122"/>
                <a:cs typeface="Times New Roman" panose="02020603050405020304" pitchFamily="18" charset="0"/>
              </a:rPr>
            </a:br>
            <a:r>
              <a:rPr lang="en-US" altLang="zh-CN" sz="2700" dirty="0">
                <a:latin typeface="Times New Roman" panose="02020603050405020304" pitchFamily="18" charset="0"/>
                <a:ea typeface="方正仿宋_GBK" panose="03000509000000000000" pitchFamily="65" charset="-122"/>
                <a:cs typeface="Times New Roman" panose="02020603050405020304" pitchFamily="18" charset="0"/>
              </a:rPr>
              <a:t> </a:t>
            </a:r>
            <a:r>
              <a:rPr lang="en-US" altLang="zh-CN" sz="2700" dirty="0" smtClean="0">
                <a:latin typeface="Times New Roman" panose="02020603050405020304" pitchFamily="18" charset="0"/>
                <a:ea typeface="方正仿宋_GBK" panose="03000509000000000000" pitchFamily="65" charset="-122"/>
                <a:cs typeface="Times New Roman" panose="02020603050405020304" pitchFamily="18" charset="0"/>
              </a:rPr>
              <a:t>       </a:t>
            </a:r>
            <a:br>
              <a:rPr lang="en-US" altLang="zh-CN" sz="2700" dirty="0" smtClean="0">
                <a:latin typeface="Times New Roman" panose="02020603050405020304" pitchFamily="18" charset="0"/>
                <a:ea typeface="方正仿宋_GBK" panose="03000509000000000000" pitchFamily="65" charset="-122"/>
                <a:cs typeface="Times New Roman" panose="02020603050405020304" pitchFamily="18" charset="0"/>
              </a:rPr>
            </a:br>
            <a:r>
              <a:rPr lang="en-US" altLang="zh-CN" sz="2700" dirty="0">
                <a:latin typeface="Times New Roman" panose="02020603050405020304" pitchFamily="18" charset="0"/>
                <a:ea typeface="方正仿宋_GBK" panose="03000509000000000000" pitchFamily="65" charset="-122"/>
                <a:cs typeface="Times New Roman" panose="02020603050405020304" pitchFamily="18" charset="0"/>
              </a:rPr>
              <a:t> </a:t>
            </a:r>
            <a:r>
              <a:rPr lang="en-US" altLang="zh-CN" sz="2700" dirty="0" smtClean="0">
                <a:latin typeface="Times New Roman" panose="02020603050405020304" pitchFamily="18" charset="0"/>
                <a:ea typeface="方正仿宋_GBK" panose="03000509000000000000" pitchFamily="65" charset="-122"/>
                <a:cs typeface="Times New Roman" panose="02020603050405020304" pitchFamily="18" charset="0"/>
              </a:rPr>
              <a:t>       </a:t>
            </a:r>
            <a:r>
              <a:rPr lang="zh-CN" altLang="en-US" sz="2700" dirty="0" smtClean="0">
                <a:latin typeface="Times New Roman" panose="02020603050405020304" pitchFamily="18" charset="0"/>
                <a:ea typeface="方正仿宋_GBK" panose="03000509000000000000" pitchFamily="65" charset="-122"/>
                <a:cs typeface="Times New Roman" panose="02020603050405020304" pitchFamily="18" charset="0"/>
              </a:rPr>
              <a:t>我国旧方志，大多是在朝廷主持下，由专职史官组织编修。新中国成立后，各级政府是同级地方志工作的主管领导，</a:t>
            </a:r>
            <a:r>
              <a:rPr lang="zh-CN" altLang="en-US" sz="2700" dirty="0" smtClean="0">
                <a:solidFill>
                  <a:schemeClr val="tx1"/>
                </a:solidFill>
                <a:latin typeface="Times New Roman" panose="02020603050405020304" pitchFamily="18" charset="0"/>
                <a:ea typeface="方正仿宋_GBK" panose="03000509000000000000" pitchFamily="65" charset="-122"/>
                <a:cs typeface="Times New Roman" panose="02020603050405020304" pitchFamily="18" charset="0"/>
              </a:rPr>
              <a:t>负责抓好地方志编修工作。</a:t>
            </a:r>
            <a:r>
              <a:rPr lang="en-US" altLang="zh-CN" sz="2700" dirty="0">
                <a:latin typeface="Times New Roman" panose="02020603050405020304" pitchFamily="18" charset="0"/>
                <a:ea typeface="方正仿宋_GBK" panose="03000509000000000000" pitchFamily="65" charset="-122"/>
                <a:cs typeface="Times New Roman" panose="02020603050405020304" pitchFamily="18" charset="0"/>
              </a:rPr>
              <a:t/>
            </a:r>
            <a:br>
              <a:rPr lang="en-US" altLang="zh-CN" sz="2700" dirty="0">
                <a:latin typeface="Times New Roman" panose="02020603050405020304" pitchFamily="18" charset="0"/>
                <a:ea typeface="方正仿宋_GBK" panose="03000509000000000000" pitchFamily="65" charset="-122"/>
                <a:cs typeface="Times New Roman" panose="02020603050405020304" pitchFamily="18" charset="0"/>
              </a:rPr>
            </a:br>
            <a:r>
              <a:rPr lang="en-US" altLang="zh-CN" sz="2400" dirty="0" smtClean="0">
                <a:solidFill>
                  <a:schemeClr val="tx1"/>
                </a:solidFill>
                <a:latin typeface="宋体" panose="02010600030101010101" pitchFamily="2" charset="-122"/>
                <a:ea typeface="宋体" panose="02010600030101010101" pitchFamily="2" charset="-122"/>
              </a:rPr>
              <a:t/>
            </a:r>
            <a:br>
              <a:rPr lang="en-US" altLang="zh-CN" sz="2400" dirty="0" smtClean="0">
                <a:solidFill>
                  <a:schemeClr val="tx1"/>
                </a:solidFill>
                <a:latin typeface="宋体" panose="02010600030101010101" pitchFamily="2" charset="-122"/>
                <a:ea typeface="宋体" panose="02010600030101010101" pitchFamily="2" charset="-122"/>
              </a:rPr>
            </a:br>
            <a:endParaRPr lang="zh-CN" altLang="en-US" sz="2400" dirty="0" smtClean="0">
              <a:solidFill>
                <a:schemeClr val="tx1"/>
              </a:solidFill>
              <a:latin typeface="宋体" panose="02010600030101010101" pitchFamily="2" charset="-122"/>
              <a:ea typeface="宋体" panose="02010600030101010101" pitchFamily="2" charset="-122"/>
            </a:endParaRPr>
          </a:p>
        </p:txBody>
      </p:sp>
      <p:sp>
        <p:nvSpPr>
          <p:cNvPr id="6" name="副标题 2"/>
          <p:cNvSpPr>
            <a:spLocks noGrp="1"/>
          </p:cNvSpPr>
          <p:nvPr/>
        </p:nvSpPr>
        <p:spPr>
          <a:xfrm>
            <a:off x="1457325" y="3719830"/>
            <a:ext cx="6400800" cy="40132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zh-CN" altLang="en-US" sz="1600" b="1" dirty="0">
              <a:latin typeface="微软雅黑" panose="020B0503020204020204" charset="-122"/>
              <a:ea typeface="微软雅黑" panose="020B0503020204020204" charset="-122"/>
            </a:endParaRPr>
          </a:p>
        </p:txBody>
      </p:sp>
    </p:spTree>
    <p:custDataLst>
      <p:tags r:id="rId1"/>
    </p:custDataLst>
    <p:extLst>
      <p:ext uri="{BB962C8B-B14F-4D97-AF65-F5344CB8AC3E}">
        <p14:creationId xmlns:p14="http://schemas.microsoft.com/office/powerpoint/2010/main" val="385004534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287655" y="897890"/>
            <a:ext cx="8738870" cy="2386965"/>
          </a:xfrm>
          <a:prstGeom prst="rect">
            <a:avLst/>
          </a:prstGeom>
          <a:noFill/>
          <a:ln w="9525">
            <a:noFill/>
          </a:ln>
        </p:spPr>
        <p:txBody>
          <a:bodyPr wrap="square">
            <a:spAutoFit/>
          </a:bodyPr>
          <a:lstStyle/>
          <a:p>
            <a:pPr algn="just" fontAlgn="auto">
              <a:lnSpc>
                <a:spcPts val="3580"/>
              </a:lnSpc>
            </a:pPr>
            <a:r>
              <a:rPr lang="en-US" altLang="zh-CN" sz="2400" dirty="0">
                <a:latin typeface="宋体" panose="02010600030101010101" pitchFamily="2" charset="-122"/>
                <a:ea typeface="宋体" panose="02010600030101010101" pitchFamily="2" charset="-122"/>
                <a:cs typeface="宋体" panose="02010600030101010101" pitchFamily="2" charset="-122"/>
              </a:rPr>
              <a:t> </a:t>
            </a:r>
            <a:r>
              <a:rPr lang="en-US" altLang="zh-CN" sz="2400" dirty="0" smtClean="0">
                <a:latin typeface="宋体" panose="02010600030101010101" pitchFamily="2" charset="-122"/>
                <a:ea typeface="宋体" panose="02010600030101010101" pitchFamily="2" charset="-122"/>
                <a:cs typeface="宋体" panose="02010600030101010101" pitchFamily="2" charset="-122"/>
              </a:rPr>
              <a:t>   </a:t>
            </a:r>
            <a:r>
              <a:rPr lang="en-US" altLang="zh-CN" sz="2400" dirty="0" smtClean="0">
                <a:latin typeface="方正楷体_GBK" panose="03000509000000000000" pitchFamily="65" charset="-122"/>
                <a:ea typeface="方正楷体_GBK" panose="03000509000000000000" pitchFamily="65" charset="-122"/>
                <a:cs typeface="宋体" panose="02010600030101010101" pitchFamily="2" charset="-122"/>
              </a:rPr>
              <a:t>3.</a:t>
            </a:r>
            <a:r>
              <a:rPr lang="zh-CN" sz="2400" b="0" dirty="0" smtClean="0">
                <a:latin typeface="方正楷体_GBK" panose="03000509000000000000" pitchFamily="65" charset="-122"/>
                <a:ea typeface="方正楷体_GBK" panose="03000509000000000000" pitchFamily="65" charset="-122"/>
                <a:cs typeface="宋体" panose="02010600030101010101" pitchFamily="2" charset="-122"/>
              </a:rPr>
              <a:t>坚持</a:t>
            </a:r>
            <a:r>
              <a:rPr lang="zh-CN" sz="2400" b="0" dirty="0">
                <a:latin typeface="方正楷体_GBK" panose="03000509000000000000" pitchFamily="65" charset="-122"/>
                <a:ea typeface="方正楷体_GBK" panose="03000509000000000000" pitchFamily="65" charset="-122"/>
                <a:cs typeface="宋体" panose="02010600030101010101" pitchFamily="2" charset="-122"/>
              </a:rPr>
              <a:t>实事求是，注重科学性与可行性的有机统一。</a:t>
            </a:r>
            <a:r>
              <a:rPr lang="zh-CN" sz="2400" b="0" dirty="0">
                <a:latin typeface="方正仿宋_GBK" panose="03000509000000000000" pitchFamily="65" charset="-122"/>
                <a:ea typeface="方正仿宋_GBK" panose="03000509000000000000" pitchFamily="65" charset="-122"/>
                <a:cs typeface="宋体" panose="02010600030101010101" pitchFamily="2" charset="-122"/>
              </a:rPr>
              <a:t>二轮省志</a:t>
            </a:r>
            <a:r>
              <a:rPr lang="zh-CN" sz="2400" b="0" dirty="0" smtClean="0">
                <a:latin typeface="方正仿宋_GBK" panose="03000509000000000000" pitchFamily="65" charset="-122"/>
                <a:ea typeface="方正仿宋_GBK" panose="03000509000000000000" pitchFamily="65" charset="-122"/>
                <a:cs typeface="宋体" panose="02010600030101010101" pitchFamily="2" charset="-122"/>
              </a:rPr>
              <a:t>门类划分</a:t>
            </a:r>
            <a:r>
              <a:rPr lang="zh-CN" sz="2400" b="0" dirty="0">
                <a:latin typeface="方正仿宋_GBK" panose="03000509000000000000" pitchFamily="65" charset="-122"/>
                <a:ea typeface="方正仿宋_GBK" panose="03000509000000000000" pitchFamily="65" charset="-122"/>
                <a:cs typeface="宋体" panose="02010600030101010101" pitchFamily="2" charset="-122"/>
              </a:rPr>
              <a:t>、</a:t>
            </a:r>
            <a:r>
              <a:rPr lang="zh-CN" sz="2400" b="0" dirty="0" smtClean="0">
                <a:latin typeface="方正仿宋_GBK" panose="03000509000000000000" pitchFamily="65" charset="-122"/>
                <a:ea typeface="方正仿宋_GBK" panose="03000509000000000000" pitchFamily="65" charset="-122"/>
                <a:cs typeface="宋体" panose="02010600030101010101" pitchFamily="2" charset="-122"/>
              </a:rPr>
              <a:t>篇目设立</a:t>
            </a:r>
            <a:r>
              <a:rPr lang="zh-CN" sz="2400" b="0" dirty="0">
                <a:latin typeface="方正仿宋_GBK" panose="03000509000000000000" pitchFamily="65" charset="-122"/>
                <a:ea typeface="方正仿宋_GBK" panose="03000509000000000000" pitchFamily="65" charset="-122"/>
                <a:cs typeface="宋体" panose="02010600030101010101" pitchFamily="2" charset="-122"/>
              </a:rPr>
              <a:t>，注重既与首轮省志保持相对一致，又进行合理归并、综合和增减；既避免归属不当和缺项漏项，又减少不必要的交叉重复。</a:t>
            </a:r>
            <a:r>
              <a:rPr lang="zh-CN" sz="2400" b="0" dirty="0" smtClean="0">
                <a:latin typeface="方正仿宋_GBK" panose="03000509000000000000" pitchFamily="65" charset="-122"/>
                <a:ea typeface="方正仿宋_GBK" panose="03000509000000000000" pitchFamily="65" charset="-122"/>
                <a:cs typeface="宋体" panose="02010600030101010101" pitchFamily="2" charset="-122"/>
              </a:rPr>
              <a:t>特别是</a:t>
            </a:r>
            <a:r>
              <a:rPr lang="zh-CN" altLang="en-US" sz="2400" b="0" dirty="0" smtClean="0">
                <a:latin typeface="方正仿宋_GBK" panose="03000509000000000000" pitchFamily="65" charset="-122"/>
                <a:ea typeface="方正仿宋_GBK" panose="03000509000000000000" pitchFamily="65" charset="-122"/>
                <a:cs typeface="宋体" panose="02010600030101010101" pitchFamily="2" charset="-122"/>
              </a:rPr>
              <a:t>对</a:t>
            </a:r>
            <a:r>
              <a:rPr lang="zh-CN" sz="2400" b="0" dirty="0" smtClean="0">
                <a:latin typeface="方正仿宋_GBK" panose="03000509000000000000" pitchFamily="65" charset="-122"/>
                <a:ea typeface="方正仿宋_GBK" panose="03000509000000000000" pitchFamily="65" charset="-122"/>
                <a:cs typeface="宋体" panose="02010600030101010101" pitchFamily="2" charset="-122"/>
              </a:rPr>
              <a:t>经济</a:t>
            </a:r>
            <a:r>
              <a:rPr lang="zh-CN" sz="2400" b="0" dirty="0">
                <a:latin typeface="方正仿宋_GBK" panose="03000509000000000000" pitchFamily="65" charset="-122"/>
                <a:ea typeface="方正仿宋_GBK" panose="03000509000000000000" pitchFamily="65" charset="-122"/>
                <a:cs typeface="宋体" panose="02010600030101010101" pitchFamily="2" charset="-122"/>
              </a:rPr>
              <a:t>、社会</a:t>
            </a:r>
            <a:r>
              <a:rPr lang="zh-CN" sz="2400" b="0" dirty="0" smtClean="0">
                <a:latin typeface="方正仿宋_GBK" panose="03000509000000000000" pitchFamily="65" charset="-122"/>
                <a:ea typeface="方正仿宋_GBK" panose="03000509000000000000" pitchFamily="65" charset="-122"/>
                <a:cs typeface="宋体" panose="02010600030101010101" pitchFamily="2" charset="-122"/>
              </a:rPr>
              <a:t>部类</a:t>
            </a:r>
            <a:r>
              <a:rPr lang="zh-CN" altLang="en-US" sz="2400" b="0" dirty="0" smtClean="0">
                <a:latin typeface="方正仿宋_GBK" panose="03000509000000000000" pitchFamily="65" charset="-122"/>
                <a:ea typeface="方正仿宋_GBK" panose="03000509000000000000" pitchFamily="65" charset="-122"/>
                <a:cs typeface="宋体" panose="02010600030101010101" pitchFamily="2" charset="-122"/>
              </a:rPr>
              <a:t>内容</a:t>
            </a:r>
            <a:r>
              <a:rPr lang="zh-CN" sz="2400" b="0" dirty="0" smtClean="0">
                <a:latin typeface="方正仿宋_GBK" panose="03000509000000000000" pitchFamily="65" charset="-122"/>
                <a:ea typeface="方正仿宋_GBK" panose="03000509000000000000" pitchFamily="65" charset="-122"/>
                <a:cs typeface="宋体" panose="02010600030101010101" pitchFamily="2" charset="-122"/>
              </a:rPr>
              <a:t>，</a:t>
            </a:r>
            <a:r>
              <a:rPr lang="zh-CN" sz="2400" b="0" dirty="0">
                <a:latin typeface="方正仿宋_GBK" panose="03000509000000000000" pitchFamily="65" charset="-122"/>
                <a:ea typeface="方正仿宋_GBK" panose="03000509000000000000" pitchFamily="65" charset="-122"/>
                <a:cs typeface="宋体" panose="02010600030101010101" pitchFamily="2" charset="-122"/>
              </a:rPr>
              <a:t>根据江苏实际，与时俱进作了一些改革和创新。</a:t>
            </a:r>
            <a:endParaRPr lang="zh-CN" altLang="en-US" sz="2400" dirty="0">
              <a:latin typeface="方正仿宋_GBK" panose="03000509000000000000" pitchFamily="65" charset="-122"/>
              <a:ea typeface="方正仿宋_GBK" panose="03000509000000000000" pitchFamily="65" charset="-122"/>
              <a:cs typeface="宋体" panose="02010600030101010101" pitchFamily="2" charset="-122"/>
            </a:endParaRPr>
          </a:p>
        </p:txBody>
      </p:sp>
    </p:spTree>
    <p:custDataLst>
      <p:tags r:id="rId1"/>
    </p:custData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413385" y="732155"/>
            <a:ext cx="8536940" cy="3231654"/>
          </a:xfrm>
          <a:prstGeom prst="rect">
            <a:avLst/>
          </a:prstGeom>
          <a:noFill/>
          <a:ln w="9525">
            <a:noFill/>
          </a:ln>
        </p:spPr>
        <p:txBody>
          <a:bodyPr wrap="square">
            <a:spAutoFit/>
          </a:bodyPr>
          <a:lstStyle/>
          <a:p>
            <a:pPr indent="0" algn="ctr"/>
            <a:r>
              <a:rPr lang="zh-CN" altLang="en-US" sz="2400" dirty="0" smtClean="0">
                <a:latin typeface="方正黑体_GBK" panose="03000509000000000000" pitchFamily="65" charset="-122"/>
                <a:ea typeface="方正黑体_GBK" panose="03000509000000000000" pitchFamily="65" charset="-122"/>
                <a:cs typeface="宋体" panose="02010600030101010101" pitchFamily="2" charset="-122"/>
              </a:rPr>
              <a:t>二轮省志的</a:t>
            </a:r>
            <a:r>
              <a:rPr lang="zh-CN" sz="2400" dirty="0" smtClean="0">
                <a:latin typeface="方正黑体_GBK" panose="03000509000000000000" pitchFamily="65" charset="-122"/>
                <a:ea typeface="方正黑体_GBK" panose="03000509000000000000" pitchFamily="65" charset="-122"/>
                <a:cs typeface="宋体" panose="02010600030101010101" pitchFamily="2" charset="-122"/>
              </a:rPr>
              <a:t>改革</a:t>
            </a:r>
            <a:r>
              <a:rPr lang="zh-CN" sz="2400" dirty="0">
                <a:latin typeface="方正黑体_GBK" panose="03000509000000000000" pitchFamily="65" charset="-122"/>
                <a:ea typeface="方正黑体_GBK" panose="03000509000000000000" pitchFamily="65" charset="-122"/>
                <a:cs typeface="宋体" panose="02010600030101010101" pitchFamily="2" charset="-122"/>
              </a:rPr>
              <a:t>和创新</a:t>
            </a:r>
          </a:p>
          <a:p>
            <a:pPr indent="0" algn="l" fontAlgn="auto">
              <a:lnSpc>
                <a:spcPts val="3580"/>
              </a:lnSpc>
            </a:pPr>
            <a:endParaRPr lang="zh-CN" sz="2400" b="0" dirty="0">
              <a:latin typeface="宋体" panose="02010600030101010101" pitchFamily="2" charset="-122"/>
              <a:ea typeface="宋体" panose="02010600030101010101" pitchFamily="2" charset="-122"/>
              <a:cs typeface="宋体" panose="02010600030101010101" pitchFamily="2" charset="-122"/>
            </a:endParaRPr>
          </a:p>
          <a:p>
            <a:pPr indent="0" algn="just" fontAlgn="auto">
              <a:lnSpc>
                <a:spcPts val="3580"/>
              </a:lnSpc>
            </a:pPr>
            <a:r>
              <a:rPr lang="en-US" altLang="zh-CN" sz="2400" dirty="0">
                <a:latin typeface="方正楷体_GBK" panose="03000509000000000000" pitchFamily="65" charset="-122"/>
                <a:ea typeface="方正楷体_GBK" panose="03000509000000000000" pitchFamily="65" charset="-122"/>
                <a:cs typeface="宋体" panose="02010600030101010101" pitchFamily="2" charset="-122"/>
              </a:rPr>
              <a:t> </a:t>
            </a:r>
            <a:r>
              <a:rPr lang="en-US" altLang="zh-CN" sz="2400" dirty="0" smtClean="0">
                <a:latin typeface="方正楷体_GBK" panose="03000509000000000000" pitchFamily="65" charset="-122"/>
                <a:ea typeface="方正楷体_GBK" panose="03000509000000000000" pitchFamily="65" charset="-122"/>
                <a:cs typeface="宋体" panose="02010600030101010101" pitchFamily="2" charset="-122"/>
              </a:rPr>
              <a:t>       </a:t>
            </a:r>
            <a:r>
              <a:rPr lang="zh-CN" sz="2400" b="0" dirty="0" smtClean="0">
                <a:latin typeface="方正楷体_GBK" panose="03000509000000000000" pitchFamily="65" charset="-122"/>
                <a:ea typeface="方正楷体_GBK" panose="03000509000000000000" pitchFamily="65" charset="-122"/>
                <a:cs typeface="宋体" panose="02010600030101010101" pitchFamily="2" charset="-122"/>
              </a:rPr>
              <a:t>一</a:t>
            </a:r>
            <a:r>
              <a:rPr lang="zh-CN" sz="2400" b="0" dirty="0">
                <a:latin typeface="方正楷体_GBK" panose="03000509000000000000" pitchFamily="65" charset="-122"/>
                <a:ea typeface="方正楷体_GBK" panose="03000509000000000000" pitchFamily="65" charset="-122"/>
                <a:cs typeface="宋体" panose="02010600030101010101" pitchFamily="2" charset="-122"/>
              </a:rPr>
              <a:t>是适当压缩经济部类分量，加大人文社会部类分量。</a:t>
            </a:r>
            <a:r>
              <a:rPr lang="en-US" sz="2400" b="0" dirty="0">
                <a:latin typeface="Times New Roman" panose="02020603050405020304" pitchFamily="18" charset="0"/>
                <a:ea typeface="方正仿宋_GBK" panose="03000509000000000000" pitchFamily="65" charset="-122"/>
                <a:cs typeface="Times New Roman" panose="02020603050405020304" pitchFamily="18" charset="0"/>
              </a:rPr>
              <a:t>50</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本分志中，经济部类，如农林、水利、轻纺食品、国内贸易等，有</a:t>
            </a:r>
            <a:r>
              <a:rPr lang="en-US" sz="2400" b="0" dirty="0">
                <a:latin typeface="Times New Roman" panose="02020603050405020304" pitchFamily="18" charset="0"/>
                <a:ea typeface="方正仿宋_GBK" panose="03000509000000000000" pitchFamily="65" charset="-122"/>
                <a:cs typeface="Times New Roman" panose="02020603050405020304" pitchFamily="18" charset="0"/>
              </a:rPr>
              <a:t>21</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本，占全志的</a:t>
            </a:r>
            <a:r>
              <a:rPr lang="en-US" sz="2400" b="0" dirty="0">
                <a:latin typeface="Times New Roman" panose="02020603050405020304" pitchFamily="18" charset="0"/>
                <a:ea typeface="方正仿宋_GBK" panose="03000509000000000000" pitchFamily="65" charset="-122"/>
                <a:cs typeface="Times New Roman" panose="02020603050405020304" pitchFamily="18" charset="0"/>
              </a:rPr>
              <a:t>42%</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，与首轮省志相比，经济部类内容</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下降</a:t>
            </a:r>
            <a:r>
              <a:rPr lang="zh-CN" altLang="en-US" sz="2400" b="0" dirty="0" smtClean="0">
                <a:latin typeface="Times New Roman" panose="02020603050405020304" pitchFamily="18" charset="0"/>
                <a:ea typeface="方正仿宋_GBK" panose="03000509000000000000" pitchFamily="65" charset="-122"/>
                <a:cs typeface="Times New Roman" panose="02020603050405020304" pitchFamily="18" charset="0"/>
              </a:rPr>
              <a:t>了</a:t>
            </a:r>
            <a:r>
              <a:rPr lang="en-US" sz="2400" b="0" dirty="0" smtClean="0">
                <a:latin typeface="Times New Roman" panose="02020603050405020304" pitchFamily="18" charset="0"/>
                <a:ea typeface="方正仿宋_GBK" panose="03000509000000000000" pitchFamily="65" charset="-122"/>
                <a:cs typeface="Times New Roman" panose="02020603050405020304" pitchFamily="18" charset="0"/>
              </a:rPr>
              <a:t>12</a:t>
            </a:r>
            <a:r>
              <a:rPr lang="en-US" sz="2400" b="0" dirty="0">
                <a:latin typeface="Times New Roman" panose="02020603050405020304" pitchFamily="18" charset="0"/>
                <a:ea typeface="方正仿宋_GBK" panose="03000509000000000000" pitchFamily="65" charset="-122"/>
                <a:cs typeface="Times New Roman" panose="02020603050405020304" pitchFamily="18" charset="0"/>
              </a:rPr>
              <a:t>%</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；社会部类，如民政、劳动与社会保障、人口、人民生活等，占全志的</a:t>
            </a:r>
            <a:r>
              <a:rPr lang="en-US" sz="2400" b="0" dirty="0">
                <a:latin typeface="Times New Roman" panose="02020603050405020304" pitchFamily="18" charset="0"/>
                <a:ea typeface="方正仿宋_GBK" panose="03000509000000000000" pitchFamily="65" charset="-122"/>
                <a:cs typeface="Times New Roman" panose="02020603050405020304" pitchFamily="18" charset="0"/>
              </a:rPr>
              <a:t>6.7%</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，与首轮省志相比，上升了</a:t>
            </a:r>
            <a:r>
              <a:rPr lang="en-US" sz="2400" b="0" dirty="0">
                <a:latin typeface="Times New Roman" panose="02020603050405020304" pitchFamily="18" charset="0"/>
                <a:ea typeface="方正仿宋_GBK" panose="03000509000000000000" pitchFamily="65" charset="-122"/>
                <a:cs typeface="Times New Roman" panose="02020603050405020304" pitchFamily="18" charset="0"/>
              </a:rPr>
              <a:t>2.3%</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a:t>
            </a:r>
            <a:endParaRPr lang="zh-CN" altLang="en-US" sz="2400" dirty="0">
              <a:latin typeface="Times New Roman" panose="02020603050405020304" pitchFamily="18" charset="0"/>
              <a:ea typeface="方正仿宋_GBK" panose="03000509000000000000" pitchFamily="65" charset="-122"/>
              <a:cs typeface="Times New Roman" panose="02020603050405020304" pitchFamily="18" charset="0"/>
            </a:endParaRPr>
          </a:p>
        </p:txBody>
      </p:sp>
    </p:spTree>
    <p:custDataLst>
      <p:tags r:id="rId1"/>
    </p:custData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286385" y="459740"/>
            <a:ext cx="8731250" cy="3785652"/>
          </a:xfrm>
          <a:prstGeom prst="rect">
            <a:avLst/>
          </a:prstGeom>
          <a:noFill/>
          <a:ln w="9525">
            <a:noFill/>
          </a:ln>
        </p:spPr>
        <p:txBody>
          <a:bodyPr wrap="square">
            <a:spAutoFit/>
          </a:bodyPr>
          <a:lstStyle/>
          <a:p>
            <a:pPr algn="just" fontAlgn="auto">
              <a:lnSpc>
                <a:spcPts val="3580"/>
              </a:lnSpc>
            </a:pPr>
            <a:r>
              <a:rPr lang="en-US" altLang="zh-CN" sz="2400" b="0" dirty="0" smtClean="0">
                <a:latin typeface="方正楷体_GBK" panose="03000509000000000000" pitchFamily="65" charset="-122"/>
                <a:ea typeface="方正楷体_GBK" panose="03000509000000000000" pitchFamily="65" charset="-122"/>
                <a:cs typeface="仿宋_GB2312" panose="02010609030101010101" charset="-122"/>
              </a:rPr>
              <a:t>        </a:t>
            </a:r>
            <a:r>
              <a:rPr lang="zh-CN" sz="2400" b="0" dirty="0" smtClean="0">
                <a:latin typeface="方正楷体_GBK" panose="03000509000000000000" pitchFamily="65" charset="-122"/>
                <a:ea typeface="方正楷体_GBK" panose="03000509000000000000" pitchFamily="65" charset="-122"/>
                <a:cs typeface="仿宋_GB2312" panose="02010609030101010101" charset="-122"/>
              </a:rPr>
              <a:t>二</a:t>
            </a:r>
            <a:r>
              <a:rPr lang="zh-CN" sz="2400" b="0" dirty="0">
                <a:latin typeface="方正楷体_GBK" panose="03000509000000000000" pitchFamily="65" charset="-122"/>
                <a:ea typeface="方正楷体_GBK" panose="03000509000000000000" pitchFamily="65" charset="-122"/>
                <a:cs typeface="仿宋_GB2312" panose="02010609030101010101" charset="-122"/>
              </a:rPr>
              <a:t>是设置篇目时，增加行业综合类志书。</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经济部类分志编纂涉及</a:t>
            </a:r>
            <a:r>
              <a:rPr lang="en-US" sz="2400" b="0" dirty="0">
                <a:latin typeface="Times New Roman" panose="02020603050405020304" pitchFamily="18" charset="0"/>
                <a:ea typeface="方正仿宋_GBK" panose="03000509000000000000" pitchFamily="65" charset="-122"/>
                <a:cs typeface="Times New Roman" panose="02020603050405020304" pitchFamily="18" charset="0"/>
              </a:rPr>
              <a:t>49</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家单位，由于这一时期是我国经济进一步向混合经济和</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多元化发展</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的阶段，所以采取细分门类、粗聚事类的方式，即不完全按照首</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轮</a:t>
            </a:r>
            <a:r>
              <a:rPr lang="zh-CN" altLang="en-US" sz="2400" b="0" dirty="0" smtClean="0">
                <a:latin typeface="Times New Roman" panose="02020603050405020304" pitchFamily="18" charset="0"/>
                <a:ea typeface="方正仿宋_GBK" panose="03000509000000000000" pitchFamily="65" charset="-122"/>
                <a:cs typeface="Times New Roman" panose="02020603050405020304" pitchFamily="18" charset="0"/>
              </a:rPr>
              <a:t>省志编纂</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基本一</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个</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部门设</a:t>
            </a:r>
            <a:r>
              <a:rPr lang="zh-CN" altLang="en-US" sz="2400" b="0" dirty="0" smtClean="0">
                <a:latin typeface="Times New Roman" panose="02020603050405020304" pitchFamily="18" charset="0"/>
                <a:ea typeface="方正仿宋_GBK" panose="03000509000000000000" pitchFamily="65" charset="-122"/>
                <a:cs typeface="Times New Roman" panose="02020603050405020304" pitchFamily="18" charset="0"/>
              </a:rPr>
              <a:t>立</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一</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部专志的做法，而是根据经济</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社会发展</a:t>
            </a:r>
            <a:r>
              <a:rPr lang="zh-CN" altLang="en-US" sz="2400" b="0" dirty="0" smtClean="0">
                <a:latin typeface="Times New Roman" panose="02020603050405020304" pitchFamily="18" charset="0"/>
                <a:ea typeface="方正仿宋_GBK" panose="03000509000000000000" pitchFamily="65" charset="-122"/>
                <a:cs typeface="Times New Roman" panose="02020603050405020304" pitchFamily="18" charset="0"/>
              </a:rPr>
              <a:t>的</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形势</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把首轮省志中类别相近的合并为一本，本质上是合并了科学属性相近的经济部类内容。如轻工、纺织、陶瓷、盐业、烟草、食品等内容合并为《轻纺食品志》。虽然是合并设志，但与首轮省志相比，记述门类更多，内容更加</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完整。</a:t>
            </a:r>
            <a:endParaRPr lang="zh-CN" altLang="en-US" sz="2400" dirty="0">
              <a:latin typeface="Times New Roman" panose="02020603050405020304" pitchFamily="18" charset="0"/>
              <a:ea typeface="方正仿宋_GBK" panose="03000509000000000000" pitchFamily="65" charset="-122"/>
              <a:cs typeface="Times New Roman" panose="02020603050405020304" pitchFamily="18" charset="0"/>
            </a:endParaRPr>
          </a:p>
        </p:txBody>
      </p:sp>
    </p:spTree>
    <p:custDataLst>
      <p:tags r:id="rId1"/>
    </p:custData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506095" y="808990"/>
            <a:ext cx="8376285" cy="3305175"/>
          </a:xfrm>
          <a:prstGeom prst="rect">
            <a:avLst/>
          </a:prstGeom>
          <a:noFill/>
          <a:ln w="9525">
            <a:noFill/>
          </a:ln>
        </p:spPr>
        <p:txBody>
          <a:bodyPr wrap="square">
            <a:spAutoFit/>
          </a:bodyPr>
          <a:lstStyle/>
          <a:p>
            <a:pPr algn="just" fontAlgn="auto">
              <a:lnSpc>
                <a:spcPts val="3580"/>
              </a:lnSpc>
            </a:pPr>
            <a:r>
              <a:rPr lang="en-US" altLang="zh-CN" sz="2400" b="0" dirty="0" smtClean="0">
                <a:latin typeface="方正楷体_GBK" panose="03000509000000000000" pitchFamily="65" charset="-122"/>
                <a:ea typeface="方正楷体_GBK" panose="03000509000000000000" pitchFamily="65" charset="-122"/>
                <a:cs typeface="宋体" panose="02010600030101010101" pitchFamily="2" charset="-122"/>
              </a:rPr>
              <a:t>        </a:t>
            </a:r>
            <a:r>
              <a:rPr lang="zh-CN" sz="2400" b="0" dirty="0" smtClean="0">
                <a:latin typeface="方正楷体_GBK" panose="03000509000000000000" pitchFamily="65" charset="-122"/>
                <a:ea typeface="方正楷体_GBK" panose="03000509000000000000" pitchFamily="65" charset="-122"/>
                <a:cs typeface="宋体" panose="02010600030101010101" pitchFamily="2" charset="-122"/>
              </a:rPr>
              <a:t>三</a:t>
            </a:r>
            <a:r>
              <a:rPr lang="zh-CN" sz="2400" b="0" dirty="0">
                <a:latin typeface="方正楷体_GBK" panose="03000509000000000000" pitchFamily="65" charset="-122"/>
                <a:ea typeface="方正楷体_GBK" panose="03000509000000000000" pitchFamily="65" charset="-122"/>
                <a:cs typeface="宋体" panose="02010600030101010101" pitchFamily="2" charset="-122"/>
              </a:rPr>
              <a:t>是以省志丛书为基础，分、专志并举，既彰显特色又兼顾部门积极性。</a:t>
            </a:r>
            <a:r>
              <a:rPr lang="en-US" sz="2400" b="0" dirty="0">
                <a:latin typeface="Times New Roman" panose="02020603050405020304" pitchFamily="18" charset="0"/>
                <a:ea typeface="方正仿宋_GBK" panose="03000509000000000000" pitchFamily="65" charset="-122"/>
                <a:cs typeface="Times New Roman" panose="02020603050405020304" pitchFamily="18" charset="0"/>
              </a:rPr>
              <a:t>50</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本分志为必修志书，这部分是主体，是首轮省志的延续；</a:t>
            </a:r>
            <a:r>
              <a:rPr lang="en-US" sz="2400" b="0" dirty="0">
                <a:latin typeface="Times New Roman" panose="02020603050405020304" pitchFamily="18" charset="0"/>
                <a:ea typeface="方正仿宋_GBK" panose="03000509000000000000" pitchFamily="65" charset="-122"/>
                <a:cs typeface="Times New Roman" panose="02020603050405020304" pitchFamily="18" charset="0"/>
              </a:rPr>
              <a:t>10</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本专志则是体现江苏特色和弥补首轮省志的</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空缺</a:t>
            </a:r>
            <a:r>
              <a:rPr lang="zh-CN" altLang="en-US" sz="2400" b="0" dirty="0" smtClean="0">
                <a:latin typeface="Times New Roman" panose="02020603050405020304" pitchFamily="18" charset="0"/>
                <a:ea typeface="方正仿宋_GBK" panose="03000509000000000000" pitchFamily="65" charset="-122"/>
                <a:cs typeface="Times New Roman" panose="02020603050405020304" pitchFamily="18" charset="0"/>
              </a:rPr>
              <a:t>；</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省志</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丛书则是各</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部门</a:t>
            </a:r>
            <a:r>
              <a:rPr lang="zh-CN" altLang="en-US" sz="2400" b="0" dirty="0" smtClean="0">
                <a:latin typeface="Times New Roman" panose="02020603050405020304" pitchFamily="18" charset="0"/>
                <a:ea typeface="方正仿宋_GBK" panose="03000509000000000000" pitchFamily="65" charset="-122"/>
                <a:cs typeface="Times New Roman" panose="02020603050405020304" pitchFamily="18" charset="0"/>
              </a:rPr>
              <a:t>、</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各单位</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在二</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轮</a:t>
            </a:r>
            <a:r>
              <a:rPr lang="zh-CN" altLang="en-US" sz="2400" b="0" dirty="0" smtClean="0">
                <a:latin typeface="Times New Roman" panose="02020603050405020304" pitchFamily="18" charset="0"/>
                <a:ea typeface="方正仿宋_GBK" panose="03000509000000000000" pitchFamily="65" charset="-122"/>
                <a:cs typeface="Times New Roman" panose="02020603050405020304" pitchFamily="18" charset="0"/>
              </a:rPr>
              <a:t>省志编纂</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过程</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中形成的部门</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志</a:t>
            </a:r>
            <a:r>
              <a:rPr lang="zh-CN" altLang="en-US" sz="2400" b="0" dirty="0" smtClean="0">
                <a:latin typeface="Times New Roman" panose="02020603050405020304" pitchFamily="18" charset="0"/>
                <a:ea typeface="方正仿宋_GBK" panose="03000509000000000000" pitchFamily="65" charset="-122"/>
                <a:cs typeface="Times New Roman" panose="02020603050405020304" pitchFamily="18" charset="0"/>
              </a:rPr>
              <a:t>、</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专业志</a:t>
            </a:r>
            <a:r>
              <a:rPr lang="zh-CN" altLang="en-US" sz="2400" b="0" dirty="0" smtClean="0">
                <a:latin typeface="Times New Roman" panose="02020603050405020304" pitchFamily="18" charset="0"/>
                <a:ea typeface="方正仿宋_GBK" panose="03000509000000000000" pitchFamily="65" charset="-122"/>
                <a:cs typeface="Times New Roman" panose="02020603050405020304" pitchFamily="18" charset="0"/>
              </a:rPr>
              <a:t>。</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编纂</a:t>
            </a:r>
            <a:r>
              <a:rPr lang="zh-CN" altLang="en-US" sz="2400" b="0" dirty="0" smtClean="0">
                <a:latin typeface="Times New Roman" panose="02020603050405020304" pitchFamily="18" charset="0"/>
                <a:ea typeface="方正仿宋_GBK" panose="03000509000000000000" pitchFamily="65" charset="-122"/>
                <a:cs typeface="Times New Roman" panose="02020603050405020304" pitchFamily="18" charset="0"/>
              </a:rPr>
              <a:t>省志</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丛书</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是首轮省志编纂工作的一个亮点，也是二轮省志编纂工作的基础，它对</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完成资料收集</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有很好的促进作用。</a:t>
            </a:r>
            <a:endParaRPr lang="zh-CN" altLang="en-US" sz="2400" dirty="0">
              <a:latin typeface="Times New Roman" panose="02020603050405020304" pitchFamily="18" charset="0"/>
              <a:ea typeface="方正仿宋_GBK" panose="03000509000000000000" pitchFamily="65" charset="-122"/>
              <a:cs typeface="Times New Roman" panose="02020603050405020304" pitchFamily="18" charset="0"/>
            </a:endParaRPr>
          </a:p>
        </p:txBody>
      </p:sp>
    </p:spTree>
    <p:custDataLst>
      <p:tags r:id="rId1"/>
    </p:custData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278765" y="749300"/>
            <a:ext cx="8569960" cy="2739211"/>
          </a:xfrm>
          <a:prstGeom prst="rect">
            <a:avLst/>
          </a:prstGeom>
          <a:noFill/>
          <a:ln w="9525">
            <a:noFill/>
          </a:ln>
        </p:spPr>
        <p:txBody>
          <a:bodyPr wrap="square">
            <a:spAutoFit/>
          </a:bodyPr>
          <a:lstStyle/>
          <a:p>
            <a:pPr indent="406400"/>
            <a:r>
              <a:rPr lang="en-US" altLang="zh-CN" sz="2800" dirty="0">
                <a:latin typeface="方正黑体_GBK" panose="03000509000000000000" pitchFamily="65" charset="-122"/>
                <a:ea typeface="方正黑体_GBK" panose="03000509000000000000" pitchFamily="65" charset="-122"/>
              </a:rPr>
              <a:t> </a:t>
            </a:r>
            <a:r>
              <a:rPr lang="zh-CN" altLang="en-US" sz="2800" dirty="0" smtClean="0">
                <a:latin typeface="方正黑体_GBK" panose="03000509000000000000" pitchFamily="65" charset="-122"/>
                <a:ea typeface="方正黑体_GBK" panose="03000509000000000000" pitchFamily="65" charset="-122"/>
              </a:rPr>
              <a:t>（</a:t>
            </a:r>
            <a:r>
              <a:rPr lang="zh-CN" sz="2400" dirty="0" smtClean="0">
                <a:latin typeface="方正黑体_GBK" panose="03000509000000000000" pitchFamily="65" charset="-122"/>
                <a:ea typeface="方正黑体_GBK" panose="03000509000000000000" pitchFamily="65" charset="-122"/>
              </a:rPr>
              <a:t>二</a:t>
            </a:r>
            <a:r>
              <a:rPr lang="zh-CN" altLang="en-US" sz="2400" dirty="0" smtClean="0">
                <a:latin typeface="方正黑体_GBK" panose="03000509000000000000" pitchFamily="65" charset="-122"/>
                <a:ea typeface="方正黑体_GBK" panose="03000509000000000000" pitchFamily="65" charset="-122"/>
              </a:rPr>
              <a:t>）</a:t>
            </a:r>
            <a:r>
              <a:rPr lang="zh-CN" sz="2400" dirty="0" smtClean="0">
                <a:latin typeface="方正黑体_GBK" panose="03000509000000000000" pitchFamily="65" charset="-122"/>
                <a:ea typeface="方正黑体_GBK" panose="03000509000000000000" pitchFamily="65" charset="-122"/>
              </a:rPr>
              <a:t>采取</a:t>
            </a:r>
            <a:r>
              <a:rPr lang="zh-CN" altLang="en-US" sz="2400" dirty="0" smtClean="0">
                <a:latin typeface="方正黑体_GBK" panose="03000509000000000000" pitchFamily="65" charset="-122"/>
                <a:ea typeface="方正黑体_GBK" panose="03000509000000000000" pitchFamily="65" charset="-122"/>
              </a:rPr>
              <a:t>多种</a:t>
            </a:r>
            <a:r>
              <a:rPr lang="zh-CN" sz="2400" dirty="0" smtClean="0">
                <a:latin typeface="方正黑体_GBK" panose="03000509000000000000" pitchFamily="65" charset="-122"/>
                <a:ea typeface="方正黑体_GBK" panose="03000509000000000000" pitchFamily="65" charset="-122"/>
              </a:rPr>
              <a:t>有力措施</a:t>
            </a:r>
            <a:r>
              <a:rPr lang="zh-CN" altLang="en-US" sz="2400" dirty="0" smtClean="0">
                <a:latin typeface="方正黑体_GBK" panose="03000509000000000000" pitchFamily="65" charset="-122"/>
                <a:ea typeface="方正黑体_GBK" panose="03000509000000000000" pitchFamily="65" charset="-122"/>
              </a:rPr>
              <a:t>推动</a:t>
            </a:r>
            <a:r>
              <a:rPr lang="zh-CN" sz="2400" dirty="0" smtClean="0">
                <a:latin typeface="方正黑体_GBK" panose="03000509000000000000" pitchFamily="65" charset="-122"/>
                <a:ea typeface="方正黑体_GBK" panose="03000509000000000000" pitchFamily="65" charset="-122"/>
              </a:rPr>
              <a:t>二</a:t>
            </a:r>
            <a:r>
              <a:rPr lang="zh-CN" sz="2400" dirty="0">
                <a:latin typeface="方正黑体_GBK" panose="03000509000000000000" pitchFamily="65" charset="-122"/>
                <a:ea typeface="方正黑体_GBK" panose="03000509000000000000" pitchFamily="65" charset="-122"/>
              </a:rPr>
              <a:t>轮省志</a:t>
            </a:r>
            <a:r>
              <a:rPr lang="zh-CN" sz="2400" dirty="0" smtClean="0">
                <a:latin typeface="方正黑体_GBK" panose="03000509000000000000" pitchFamily="65" charset="-122"/>
                <a:ea typeface="方正黑体_GBK" panose="03000509000000000000" pitchFamily="65" charset="-122"/>
              </a:rPr>
              <a:t>编纂</a:t>
            </a:r>
            <a:endParaRPr lang="zh-CN" sz="2400" dirty="0">
              <a:latin typeface="方正黑体_GBK" panose="03000509000000000000" pitchFamily="65" charset="-122"/>
              <a:ea typeface="方正黑体_GBK" panose="03000509000000000000" pitchFamily="65" charset="-122"/>
            </a:endParaRPr>
          </a:p>
          <a:p>
            <a:pPr indent="406400"/>
            <a:r>
              <a:rPr lang="zh-CN" sz="2400" b="0" dirty="0">
                <a:latin typeface="宋体" panose="02010600030101010101" pitchFamily="2" charset="-122"/>
                <a:ea typeface="宋体" panose="02010600030101010101" pitchFamily="2" charset="-122"/>
              </a:rPr>
              <a:t>    </a:t>
            </a:r>
          </a:p>
          <a:p>
            <a:pPr algn="just" fontAlgn="auto">
              <a:lnSpc>
                <a:spcPts val="3580"/>
              </a:lnSpc>
            </a:pPr>
            <a:r>
              <a:rPr lang="en-US" altLang="zh-CN" sz="2400" dirty="0">
                <a:latin typeface="方正仿宋_GBK" panose="03000509000000000000" pitchFamily="65" charset="-122"/>
                <a:ea typeface="方正仿宋_GBK" panose="03000509000000000000" pitchFamily="65" charset="-122"/>
              </a:rPr>
              <a:t> </a:t>
            </a:r>
            <a:r>
              <a:rPr lang="en-US" altLang="zh-CN" sz="2400" dirty="0" smtClean="0">
                <a:latin typeface="方正仿宋_GBK" panose="03000509000000000000" pitchFamily="65" charset="-122"/>
                <a:ea typeface="方正仿宋_GBK" panose="03000509000000000000" pitchFamily="65" charset="-122"/>
              </a:rPr>
              <a:t>   </a:t>
            </a:r>
            <a:r>
              <a:rPr lang="zh-CN" sz="2400" b="0" dirty="0" smtClean="0">
                <a:latin typeface="方正仿宋_GBK" panose="03000509000000000000" pitchFamily="65" charset="-122"/>
                <a:ea typeface="方正仿宋_GBK" panose="03000509000000000000" pitchFamily="65" charset="-122"/>
              </a:rPr>
              <a:t>为了</a:t>
            </a:r>
            <a:r>
              <a:rPr lang="zh-CN" sz="2400" b="0" dirty="0">
                <a:latin typeface="方正仿宋_GBK" panose="03000509000000000000" pitchFamily="65" charset="-122"/>
                <a:ea typeface="方正仿宋_GBK" panose="03000509000000000000" pitchFamily="65" charset="-122"/>
              </a:rPr>
              <a:t>优质高效地完成二轮省志编纂任务，省志办争取政府支持建立修志组织体系，整合社会资源积极参与修志，探索市场化模式加快修志进度，强化对志书编纂的指导，实行严格的志书质量管控机制</a:t>
            </a:r>
            <a:r>
              <a:rPr lang="zh-CN" sz="2400" b="0" dirty="0" smtClean="0">
                <a:latin typeface="方正仿宋_GBK" panose="03000509000000000000" pitchFamily="65" charset="-122"/>
                <a:ea typeface="方正仿宋_GBK" panose="03000509000000000000" pitchFamily="65" charset="-122"/>
              </a:rPr>
              <a:t>，</a:t>
            </a:r>
            <a:r>
              <a:rPr lang="zh-CN" altLang="en-US" sz="2400" dirty="0">
                <a:latin typeface="方正仿宋_GBK" panose="03000509000000000000" pitchFamily="65" charset="-122"/>
                <a:ea typeface="方正仿宋_GBK" panose="03000509000000000000" pitchFamily="65" charset="-122"/>
              </a:rPr>
              <a:t>扎实</a:t>
            </a:r>
            <a:r>
              <a:rPr lang="zh-CN" sz="2400" b="0" dirty="0" smtClean="0">
                <a:latin typeface="方正仿宋_GBK" panose="03000509000000000000" pitchFamily="65" charset="-122"/>
                <a:ea typeface="方正仿宋_GBK" panose="03000509000000000000" pitchFamily="65" charset="-122"/>
              </a:rPr>
              <a:t>推进</a:t>
            </a:r>
            <a:r>
              <a:rPr lang="zh-CN" sz="2400" b="0" dirty="0">
                <a:latin typeface="方正仿宋_GBK" panose="03000509000000000000" pitchFamily="65" charset="-122"/>
                <a:ea typeface="方正仿宋_GBK" panose="03000509000000000000" pitchFamily="65" charset="-122"/>
              </a:rPr>
              <a:t>二轮省志编纂工作。</a:t>
            </a:r>
            <a:endParaRPr lang="zh-CN" altLang="en-US" sz="2400" b="0" dirty="0">
              <a:latin typeface="方正仿宋_GBK" panose="03000509000000000000" pitchFamily="65" charset="-122"/>
              <a:ea typeface="方正仿宋_GBK" panose="03000509000000000000" pitchFamily="65" charset="-122"/>
            </a:endParaRPr>
          </a:p>
        </p:txBody>
      </p:sp>
    </p:spTree>
    <p:custDataLst>
      <p:tags r:id="rId1"/>
    </p:custData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406400" y="957580"/>
            <a:ext cx="8197215" cy="3323987"/>
          </a:xfrm>
          <a:prstGeom prst="rect">
            <a:avLst/>
          </a:prstGeom>
          <a:noFill/>
          <a:ln w="9525">
            <a:noFill/>
          </a:ln>
        </p:spPr>
        <p:txBody>
          <a:bodyPr wrap="square">
            <a:spAutoFit/>
          </a:bodyPr>
          <a:lstStyle/>
          <a:p>
            <a:pPr fontAlgn="auto">
              <a:lnSpc>
                <a:spcPts val="3580"/>
              </a:lnSpc>
            </a:pPr>
            <a:r>
              <a:rPr lang="en-US" altLang="zh-CN" sz="2400" b="1" dirty="0" smtClean="0">
                <a:latin typeface="宋体" panose="02010600030101010101" pitchFamily="2" charset="-122"/>
                <a:ea typeface="宋体" panose="02010600030101010101" pitchFamily="2" charset="-122"/>
                <a:cs typeface="宋体" panose="02010600030101010101" pitchFamily="2" charset="-122"/>
              </a:rPr>
              <a:t>    </a:t>
            </a:r>
            <a:r>
              <a:rPr lang="en-US" altLang="zh-CN" sz="2400" dirty="0" smtClean="0">
                <a:latin typeface="方正黑体_GBK" panose="03000509000000000000" pitchFamily="65" charset="-122"/>
                <a:ea typeface="方正黑体_GBK" panose="03000509000000000000" pitchFamily="65" charset="-122"/>
                <a:cs typeface="宋体" panose="02010600030101010101" pitchFamily="2" charset="-122"/>
              </a:rPr>
              <a:t>1.</a:t>
            </a:r>
            <a:r>
              <a:rPr lang="zh-CN" sz="2400" dirty="0" smtClean="0">
                <a:latin typeface="方正黑体_GBK" panose="03000509000000000000" pitchFamily="65" charset="-122"/>
                <a:ea typeface="方正黑体_GBK" panose="03000509000000000000" pitchFamily="65" charset="-122"/>
                <a:cs typeface="宋体" panose="02010600030101010101" pitchFamily="2" charset="-122"/>
              </a:rPr>
              <a:t>争取</a:t>
            </a:r>
            <a:r>
              <a:rPr lang="zh-CN" altLang="en-US" sz="2400" dirty="0" smtClean="0">
                <a:latin typeface="方正黑体_GBK" panose="03000509000000000000" pitchFamily="65" charset="-122"/>
                <a:ea typeface="方正黑体_GBK" panose="03000509000000000000" pitchFamily="65" charset="-122"/>
                <a:cs typeface="宋体" panose="02010600030101010101" pitchFamily="2" charset="-122"/>
              </a:rPr>
              <a:t>省</a:t>
            </a:r>
            <a:r>
              <a:rPr lang="zh-CN" sz="2400" dirty="0" smtClean="0">
                <a:latin typeface="方正黑体_GBK" panose="03000509000000000000" pitchFamily="65" charset="-122"/>
                <a:ea typeface="方正黑体_GBK" panose="03000509000000000000" pitchFamily="65" charset="-122"/>
                <a:cs typeface="宋体" panose="02010600030101010101" pitchFamily="2" charset="-122"/>
              </a:rPr>
              <a:t>政府</a:t>
            </a:r>
            <a:r>
              <a:rPr lang="zh-CN" sz="2400" dirty="0">
                <a:latin typeface="方正黑体_GBK" panose="03000509000000000000" pitchFamily="65" charset="-122"/>
                <a:ea typeface="方正黑体_GBK" panose="03000509000000000000" pitchFamily="65" charset="-122"/>
                <a:cs typeface="宋体" panose="02010600030101010101" pitchFamily="2" charset="-122"/>
              </a:rPr>
              <a:t>支持建立二轮省志编纂组织体系</a:t>
            </a:r>
          </a:p>
          <a:p>
            <a:pPr algn="just" fontAlgn="auto">
              <a:lnSpc>
                <a:spcPts val="3580"/>
              </a:lnSpc>
            </a:pPr>
            <a:r>
              <a:rPr lang="en-US" altLang="zh-CN" sz="2400" b="1" dirty="0">
                <a:latin typeface="宋体" panose="02010600030101010101" pitchFamily="2" charset="-122"/>
                <a:ea typeface="宋体" panose="02010600030101010101" pitchFamily="2" charset="-122"/>
                <a:cs typeface="宋体" panose="02010600030101010101" pitchFamily="2" charset="-122"/>
              </a:rPr>
              <a:t> </a:t>
            </a:r>
            <a:r>
              <a:rPr lang="en-US" altLang="zh-CN" sz="2400" b="1" dirty="0" smtClean="0">
                <a:latin typeface="宋体" panose="02010600030101010101" pitchFamily="2" charset="-122"/>
                <a:ea typeface="宋体" panose="02010600030101010101" pitchFamily="2" charset="-122"/>
                <a:cs typeface="宋体" panose="02010600030101010101" pitchFamily="2" charset="-122"/>
              </a:rPr>
              <a:t>   </a:t>
            </a:r>
          </a:p>
          <a:p>
            <a:pPr algn="just" fontAlgn="auto">
              <a:lnSpc>
                <a:spcPts val="3580"/>
              </a:lnSpc>
            </a:pPr>
            <a:r>
              <a:rPr lang="en-US" altLang="zh-CN" sz="2400" b="1" dirty="0">
                <a:latin typeface="宋体" panose="02010600030101010101" pitchFamily="2" charset="-122"/>
                <a:ea typeface="宋体" panose="02010600030101010101" pitchFamily="2" charset="-122"/>
                <a:cs typeface="宋体" panose="02010600030101010101" pitchFamily="2" charset="-122"/>
              </a:rPr>
              <a:t> </a:t>
            </a:r>
            <a:r>
              <a:rPr lang="en-US" altLang="zh-CN" sz="2400" b="1" dirty="0" smtClean="0">
                <a:latin typeface="宋体" panose="02010600030101010101" pitchFamily="2" charset="-122"/>
                <a:ea typeface="宋体" panose="02010600030101010101" pitchFamily="2" charset="-122"/>
                <a:cs typeface="宋体" panose="02010600030101010101" pitchFamily="2" charset="-122"/>
              </a:rPr>
              <a:t>   </a:t>
            </a:r>
            <a:r>
              <a:rPr lang="zh-CN" altLang="en-US" sz="2400" dirty="0" smtClean="0">
                <a:latin typeface="方正仿宋_GBK" panose="03000509000000000000" pitchFamily="65" charset="-122"/>
                <a:ea typeface="方正仿宋_GBK" panose="03000509000000000000" pitchFamily="65" charset="-122"/>
                <a:cs typeface="宋体" panose="02010600030101010101" pitchFamily="2" charset="-122"/>
              </a:rPr>
              <a:t>组织体系包括省地方志编纂委员会、二轮省志总纂班子、省志各分（专）志编纂委员会和编辑室等。</a:t>
            </a:r>
            <a:r>
              <a:rPr lang="zh-CN" sz="2400" b="0" dirty="0" smtClean="0">
                <a:latin typeface="方正仿宋_GBK" panose="03000509000000000000" pitchFamily="65" charset="-122"/>
                <a:ea typeface="方正仿宋_GBK" panose="03000509000000000000" pitchFamily="65" charset="-122"/>
                <a:cs typeface="宋体" panose="02010600030101010101" pitchFamily="2" charset="-122"/>
              </a:rPr>
              <a:t>省志办</a:t>
            </a:r>
            <a:r>
              <a:rPr lang="zh-CN" altLang="en-US" sz="2400" dirty="0">
                <a:latin typeface="方正仿宋_GBK" panose="03000509000000000000" pitchFamily="65" charset="-122"/>
                <a:ea typeface="方正仿宋_GBK" panose="03000509000000000000" pitchFamily="65" charset="-122"/>
                <a:cs typeface="宋体" panose="02010600030101010101" pitchFamily="2" charset="-122"/>
              </a:rPr>
              <a:t>充分</a:t>
            </a:r>
            <a:r>
              <a:rPr lang="zh-CN" sz="2400" b="0" dirty="0" smtClean="0">
                <a:latin typeface="方正仿宋_GBK" panose="03000509000000000000" pitchFamily="65" charset="-122"/>
                <a:ea typeface="方正仿宋_GBK" panose="03000509000000000000" pitchFamily="65" charset="-122"/>
                <a:cs typeface="宋体" panose="02010600030101010101" pitchFamily="2" charset="-122"/>
              </a:rPr>
              <a:t>发挥</a:t>
            </a:r>
            <a:r>
              <a:rPr lang="zh-CN" altLang="en-US" sz="2400" b="0" dirty="0" smtClean="0">
                <a:latin typeface="方正仿宋_GBK" panose="03000509000000000000" pitchFamily="65" charset="-122"/>
                <a:ea typeface="方正仿宋_GBK" panose="03000509000000000000" pitchFamily="65" charset="-122"/>
                <a:cs typeface="宋体" panose="02010600030101010101" pitchFamily="2" charset="-122"/>
              </a:rPr>
              <a:t>自身作为</a:t>
            </a:r>
            <a:r>
              <a:rPr lang="zh-CN" sz="2400" b="0" dirty="0" smtClean="0">
                <a:latin typeface="方正仿宋_GBK" panose="03000509000000000000" pitchFamily="65" charset="-122"/>
                <a:ea typeface="方正仿宋_GBK" panose="03000509000000000000" pitchFamily="65" charset="-122"/>
                <a:cs typeface="宋体" panose="02010600030101010101" pitchFamily="2" charset="-122"/>
              </a:rPr>
              <a:t>政府</a:t>
            </a:r>
            <a:r>
              <a:rPr lang="zh-CN" altLang="en-US" sz="2400" dirty="0">
                <a:latin typeface="方正仿宋_GBK" panose="03000509000000000000" pitchFamily="65" charset="-122"/>
                <a:ea typeface="方正仿宋_GBK" panose="03000509000000000000" pitchFamily="65" charset="-122"/>
                <a:cs typeface="宋体" panose="02010600030101010101" pitchFamily="2" charset="-122"/>
              </a:rPr>
              <a:t>主管</a:t>
            </a:r>
            <a:r>
              <a:rPr lang="zh-CN" sz="2400" b="0" dirty="0" smtClean="0">
                <a:latin typeface="方正仿宋_GBK" panose="03000509000000000000" pitchFamily="65" charset="-122"/>
                <a:ea typeface="方正仿宋_GBK" panose="03000509000000000000" pitchFamily="65" charset="-122"/>
                <a:cs typeface="宋体" panose="02010600030101010101" pitchFamily="2" charset="-122"/>
              </a:rPr>
              <a:t>部门</a:t>
            </a:r>
            <a:r>
              <a:rPr lang="zh-CN" sz="2400" b="0" dirty="0">
                <a:latin typeface="方正仿宋_GBK" panose="03000509000000000000" pitchFamily="65" charset="-122"/>
                <a:ea typeface="方正仿宋_GBK" panose="03000509000000000000" pitchFamily="65" charset="-122"/>
                <a:cs typeface="宋体" panose="02010600030101010101" pitchFamily="2" charset="-122"/>
              </a:rPr>
              <a:t>的作用，</a:t>
            </a:r>
            <a:r>
              <a:rPr lang="zh-CN" sz="2400" b="0" dirty="0" smtClean="0">
                <a:latin typeface="方正仿宋_GBK" panose="03000509000000000000" pitchFamily="65" charset="-122"/>
                <a:ea typeface="方正仿宋_GBK" panose="03000509000000000000" pitchFamily="65" charset="-122"/>
                <a:cs typeface="宋体" panose="02010600030101010101" pitchFamily="2" charset="-122"/>
              </a:rPr>
              <a:t>强化省志</a:t>
            </a:r>
            <a:r>
              <a:rPr lang="zh-CN" altLang="en-US" sz="2400" b="0" dirty="0" smtClean="0">
                <a:latin typeface="方正仿宋_GBK" panose="03000509000000000000" pitchFamily="65" charset="-122"/>
                <a:ea typeface="方正仿宋_GBK" panose="03000509000000000000" pitchFamily="65" charset="-122"/>
                <a:cs typeface="宋体" panose="02010600030101010101" pitchFamily="2" charset="-122"/>
              </a:rPr>
              <a:t>各分（专）志</a:t>
            </a:r>
            <a:r>
              <a:rPr lang="zh-CN" sz="2400" b="0" dirty="0" smtClean="0">
                <a:latin typeface="方正仿宋_GBK" panose="03000509000000000000" pitchFamily="65" charset="-122"/>
                <a:ea typeface="方正仿宋_GBK" panose="03000509000000000000" pitchFamily="65" charset="-122"/>
                <a:cs typeface="宋体" panose="02010600030101010101" pitchFamily="2" charset="-122"/>
              </a:rPr>
              <a:t>承</a:t>
            </a:r>
            <a:r>
              <a:rPr lang="zh-CN" sz="2400" b="0" dirty="0">
                <a:latin typeface="方正仿宋_GBK" panose="03000509000000000000" pitchFamily="65" charset="-122"/>
                <a:ea typeface="方正仿宋_GBK" panose="03000509000000000000" pitchFamily="65" charset="-122"/>
                <a:cs typeface="宋体" panose="02010600030101010101" pitchFamily="2" charset="-122"/>
              </a:rPr>
              <a:t>编单位的职责，促进修志工作由被动变主动，有力有序</a:t>
            </a:r>
            <a:r>
              <a:rPr lang="zh-CN" sz="2400" b="0" dirty="0" smtClean="0">
                <a:latin typeface="方正仿宋_GBK" panose="03000509000000000000" pitchFamily="65" charset="-122"/>
                <a:ea typeface="方正仿宋_GBK" panose="03000509000000000000" pitchFamily="65" charset="-122"/>
                <a:cs typeface="宋体" panose="02010600030101010101" pitchFamily="2" charset="-122"/>
              </a:rPr>
              <a:t>地</a:t>
            </a:r>
            <a:r>
              <a:rPr lang="zh-CN" altLang="en-US" sz="2400" dirty="0" smtClean="0">
                <a:latin typeface="方正仿宋_GBK" panose="03000509000000000000" pitchFamily="65" charset="-122"/>
                <a:ea typeface="方正仿宋_GBK" panose="03000509000000000000" pitchFamily="65" charset="-122"/>
                <a:cs typeface="宋体" panose="02010600030101010101" pitchFamily="2" charset="-122"/>
              </a:rPr>
              <a:t>向前推进</a:t>
            </a:r>
            <a:r>
              <a:rPr lang="zh-CN" sz="2400" b="0" dirty="0" smtClean="0">
                <a:latin typeface="方正仿宋_GBK" panose="03000509000000000000" pitchFamily="65" charset="-122"/>
                <a:ea typeface="方正仿宋_GBK" panose="03000509000000000000" pitchFamily="65" charset="-122"/>
                <a:cs typeface="宋体" panose="02010600030101010101" pitchFamily="2" charset="-122"/>
              </a:rPr>
              <a:t>。</a:t>
            </a:r>
            <a:endParaRPr lang="zh-CN" altLang="en-US" sz="2400" dirty="0">
              <a:latin typeface="方正仿宋_GBK" panose="03000509000000000000" pitchFamily="65" charset="-122"/>
              <a:ea typeface="方正仿宋_GBK" panose="03000509000000000000" pitchFamily="65" charset="-122"/>
              <a:cs typeface="宋体" panose="02010600030101010101" pitchFamily="2" charset="-122"/>
            </a:endParaRPr>
          </a:p>
        </p:txBody>
      </p:sp>
    </p:spTree>
    <p:custDataLst>
      <p:tags r:id="rId1"/>
    </p:custData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332740" y="829945"/>
            <a:ext cx="8477885" cy="2207260"/>
          </a:xfrm>
          <a:prstGeom prst="rect">
            <a:avLst/>
          </a:prstGeom>
          <a:noFill/>
          <a:ln w="9525">
            <a:noFill/>
          </a:ln>
        </p:spPr>
        <p:txBody>
          <a:bodyPr wrap="square">
            <a:spAutoFit/>
          </a:bodyPr>
          <a:lstStyle/>
          <a:p>
            <a:pPr algn="just"/>
            <a:r>
              <a:rPr lang="en-US" altLang="zh-CN" sz="2400" b="1" dirty="0" smtClean="0">
                <a:latin typeface="宋体" panose="02010600030101010101" pitchFamily="2" charset="-122"/>
                <a:ea typeface="宋体" panose="02010600030101010101" pitchFamily="2" charset="-122"/>
                <a:cs typeface="宋体" panose="02010600030101010101" pitchFamily="2" charset="-122"/>
              </a:rPr>
              <a:t>    </a:t>
            </a:r>
            <a:r>
              <a:rPr lang="en-US" altLang="zh-CN" sz="2400" dirty="0" smtClean="0">
                <a:latin typeface="方正黑体_GBK" panose="03000509000000000000" pitchFamily="65" charset="-122"/>
                <a:ea typeface="方正黑体_GBK" panose="03000509000000000000" pitchFamily="65" charset="-122"/>
                <a:cs typeface="宋体" panose="02010600030101010101" pitchFamily="2" charset="-122"/>
              </a:rPr>
              <a:t>2.</a:t>
            </a:r>
            <a:r>
              <a:rPr lang="zh-CN" sz="2400" dirty="0" smtClean="0">
                <a:latin typeface="方正黑体_GBK" panose="03000509000000000000" pitchFamily="65" charset="-122"/>
                <a:ea typeface="方正黑体_GBK" panose="03000509000000000000" pitchFamily="65" charset="-122"/>
                <a:cs typeface="宋体" panose="02010600030101010101" pitchFamily="2" charset="-122"/>
              </a:rPr>
              <a:t>吸纳</a:t>
            </a:r>
            <a:r>
              <a:rPr lang="zh-CN" sz="2400" dirty="0">
                <a:latin typeface="方正黑体_GBK" panose="03000509000000000000" pitchFamily="65" charset="-122"/>
                <a:ea typeface="方正黑体_GBK" panose="03000509000000000000" pitchFamily="65" charset="-122"/>
                <a:cs typeface="宋体" panose="02010600030101010101" pitchFamily="2" charset="-122"/>
              </a:rPr>
              <a:t>社会资源参与二轮省志编纂</a:t>
            </a:r>
          </a:p>
          <a:p>
            <a:pPr algn="just"/>
            <a:endParaRPr lang="zh-CN" sz="2400" b="1" dirty="0">
              <a:latin typeface="宋体" panose="02010600030101010101" pitchFamily="2" charset="-122"/>
              <a:ea typeface="宋体" panose="02010600030101010101" pitchFamily="2" charset="-122"/>
              <a:cs typeface="宋体" panose="02010600030101010101" pitchFamily="2" charset="-122"/>
            </a:endParaRPr>
          </a:p>
          <a:p>
            <a:pPr algn="just" fontAlgn="auto">
              <a:lnSpc>
                <a:spcPts val="3580"/>
              </a:lnSpc>
            </a:pPr>
            <a:r>
              <a:rPr lang="en-US" altLang="zh-CN" sz="2400" b="0" dirty="0" smtClean="0">
                <a:latin typeface="方正仿宋_GBK" panose="03000509000000000000" pitchFamily="65" charset="-122"/>
                <a:ea typeface="方正仿宋_GBK" panose="03000509000000000000" pitchFamily="65" charset="-122"/>
                <a:cs typeface="宋体" panose="02010600030101010101" pitchFamily="2" charset="-122"/>
              </a:rPr>
              <a:t>    </a:t>
            </a:r>
            <a:r>
              <a:rPr lang="zh-CN" sz="2400" b="0" dirty="0" smtClean="0">
                <a:latin typeface="方正仿宋_GBK" panose="03000509000000000000" pitchFamily="65" charset="-122"/>
                <a:ea typeface="方正仿宋_GBK" panose="03000509000000000000" pitchFamily="65" charset="-122"/>
                <a:cs typeface="宋体" panose="02010600030101010101" pitchFamily="2" charset="-122"/>
              </a:rPr>
              <a:t>省志</a:t>
            </a:r>
            <a:r>
              <a:rPr lang="zh-CN" sz="2400" b="0" dirty="0">
                <a:latin typeface="方正仿宋_GBK" panose="03000509000000000000" pitchFamily="65" charset="-122"/>
                <a:ea typeface="方正仿宋_GBK" panose="03000509000000000000" pitchFamily="65" charset="-122"/>
                <a:cs typeface="宋体" panose="02010600030101010101" pitchFamily="2" charset="-122"/>
              </a:rPr>
              <a:t>办积极整合社会资源，开辟行业协会、研究机构参与志书编纂的渠道，吸纳各方面专家学者为修志出谋划策、审查把关，形成社会</a:t>
            </a:r>
            <a:r>
              <a:rPr lang="zh-CN" sz="2400" b="0" dirty="0" smtClean="0">
                <a:latin typeface="方正仿宋_GBK" panose="03000509000000000000" pitchFamily="65" charset="-122"/>
                <a:ea typeface="方正仿宋_GBK" panose="03000509000000000000" pitchFamily="65" charset="-122"/>
                <a:cs typeface="宋体" panose="02010600030101010101" pitchFamily="2" charset="-122"/>
              </a:rPr>
              <a:t>力量</a:t>
            </a:r>
            <a:r>
              <a:rPr lang="zh-CN" altLang="en-US" sz="2400" b="0" dirty="0" smtClean="0">
                <a:latin typeface="方正仿宋_GBK" panose="03000509000000000000" pitchFamily="65" charset="-122"/>
                <a:ea typeface="方正仿宋_GBK" panose="03000509000000000000" pitchFamily="65" charset="-122"/>
                <a:cs typeface="宋体" panose="02010600030101010101" pitchFamily="2" charset="-122"/>
              </a:rPr>
              <a:t>积极</a:t>
            </a:r>
            <a:r>
              <a:rPr lang="zh-CN" sz="2400" b="0" dirty="0" smtClean="0">
                <a:latin typeface="方正仿宋_GBK" panose="03000509000000000000" pitchFamily="65" charset="-122"/>
                <a:ea typeface="方正仿宋_GBK" panose="03000509000000000000" pitchFamily="65" charset="-122"/>
                <a:cs typeface="宋体" panose="02010600030101010101" pitchFamily="2" charset="-122"/>
              </a:rPr>
              <a:t>参与</a:t>
            </a:r>
            <a:r>
              <a:rPr lang="zh-CN" sz="2400" b="0" dirty="0">
                <a:latin typeface="方正仿宋_GBK" panose="03000509000000000000" pitchFamily="65" charset="-122"/>
                <a:ea typeface="方正仿宋_GBK" panose="03000509000000000000" pitchFamily="65" charset="-122"/>
                <a:cs typeface="宋体" panose="02010600030101010101" pitchFamily="2" charset="-122"/>
              </a:rPr>
              <a:t>修志</a:t>
            </a:r>
            <a:r>
              <a:rPr lang="zh-CN" sz="2400" b="0" dirty="0" smtClean="0">
                <a:latin typeface="方正仿宋_GBK" panose="03000509000000000000" pitchFamily="65" charset="-122"/>
                <a:ea typeface="方正仿宋_GBK" panose="03000509000000000000" pitchFamily="65" charset="-122"/>
                <a:cs typeface="宋体" panose="02010600030101010101" pitchFamily="2" charset="-122"/>
              </a:rPr>
              <a:t>的</a:t>
            </a:r>
            <a:r>
              <a:rPr lang="zh-CN" altLang="en-US" sz="2400" dirty="0">
                <a:latin typeface="方正仿宋_GBK" panose="03000509000000000000" pitchFamily="65" charset="-122"/>
                <a:ea typeface="方正仿宋_GBK" panose="03000509000000000000" pitchFamily="65" charset="-122"/>
                <a:cs typeface="宋体" panose="02010600030101010101" pitchFamily="2" charset="-122"/>
              </a:rPr>
              <a:t>生动</a:t>
            </a:r>
            <a:r>
              <a:rPr lang="zh-CN" sz="2400" b="0" dirty="0" smtClean="0">
                <a:latin typeface="方正仿宋_GBK" panose="03000509000000000000" pitchFamily="65" charset="-122"/>
                <a:ea typeface="方正仿宋_GBK" panose="03000509000000000000" pitchFamily="65" charset="-122"/>
                <a:cs typeface="宋体" panose="02010600030101010101" pitchFamily="2" charset="-122"/>
              </a:rPr>
              <a:t>局面</a:t>
            </a:r>
            <a:r>
              <a:rPr lang="zh-CN" sz="2400" b="0" dirty="0">
                <a:latin typeface="方正仿宋_GBK" panose="03000509000000000000" pitchFamily="65" charset="-122"/>
                <a:ea typeface="方正仿宋_GBK" panose="03000509000000000000" pitchFamily="65" charset="-122"/>
                <a:cs typeface="宋体" panose="02010600030101010101" pitchFamily="2" charset="-122"/>
              </a:rPr>
              <a:t>。</a:t>
            </a:r>
            <a:endParaRPr lang="zh-CN" altLang="en-US" sz="2400" dirty="0">
              <a:latin typeface="方正仿宋_GBK" panose="03000509000000000000" pitchFamily="65" charset="-122"/>
              <a:ea typeface="方正仿宋_GBK" panose="03000509000000000000" pitchFamily="65" charset="-122"/>
              <a:cs typeface="宋体" panose="02010600030101010101" pitchFamily="2" charset="-122"/>
            </a:endParaRPr>
          </a:p>
        </p:txBody>
      </p:sp>
    </p:spTree>
    <p:custDataLst>
      <p:tags r:id="rId1"/>
    </p:custData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304800" y="727710"/>
            <a:ext cx="8476615" cy="3305175"/>
          </a:xfrm>
          <a:prstGeom prst="rect">
            <a:avLst/>
          </a:prstGeom>
          <a:noFill/>
          <a:ln w="9525">
            <a:noFill/>
          </a:ln>
        </p:spPr>
        <p:txBody>
          <a:bodyPr wrap="square">
            <a:spAutoFit/>
          </a:bodyPr>
          <a:lstStyle/>
          <a:p>
            <a:pPr algn="just" fontAlgn="auto">
              <a:lnSpc>
                <a:spcPts val="3580"/>
              </a:lnSpc>
            </a:pPr>
            <a:r>
              <a:rPr lang="en-US" altLang="zh-CN" sz="2400" dirty="0">
                <a:latin typeface="宋体" panose="02010600030101010101" pitchFamily="2" charset="-122"/>
                <a:ea typeface="宋体" panose="02010600030101010101" pitchFamily="2" charset="-122"/>
                <a:cs typeface="宋体" panose="02010600030101010101" pitchFamily="2" charset="-122"/>
              </a:rPr>
              <a:t> </a:t>
            </a:r>
            <a:r>
              <a:rPr lang="en-US" altLang="zh-CN" sz="2400" dirty="0" smtClean="0">
                <a:latin typeface="宋体" panose="02010600030101010101" pitchFamily="2" charset="-122"/>
                <a:ea typeface="宋体" panose="02010600030101010101" pitchFamily="2" charset="-122"/>
                <a:cs typeface="宋体" panose="02010600030101010101" pitchFamily="2" charset="-122"/>
              </a:rPr>
              <a:t>   </a:t>
            </a:r>
            <a:r>
              <a:rPr lang="zh-CN" sz="2400" b="0" dirty="0" smtClean="0">
                <a:latin typeface="方正楷体_GBK" panose="03000509000000000000" pitchFamily="65" charset="-122"/>
                <a:ea typeface="方正楷体_GBK" panose="03000509000000000000" pitchFamily="65" charset="-122"/>
                <a:cs typeface="宋体" panose="02010600030101010101" pitchFamily="2" charset="-122"/>
              </a:rPr>
              <a:t>一</a:t>
            </a:r>
            <a:r>
              <a:rPr lang="zh-CN" sz="2400" b="0" dirty="0">
                <a:latin typeface="方正楷体_GBK" panose="03000509000000000000" pitchFamily="65" charset="-122"/>
                <a:ea typeface="方正楷体_GBK" panose="03000509000000000000" pitchFamily="65" charset="-122"/>
                <a:cs typeface="宋体" panose="02010600030101010101" pitchFamily="2" charset="-122"/>
              </a:rPr>
              <a:t>是充分发挥行业协会等社会团体的作用。</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由于二轮省志记述时间是从</a:t>
            </a:r>
            <a:r>
              <a:rPr lang="en-US" sz="2400" b="0" dirty="0">
                <a:latin typeface="Times New Roman" panose="02020603050405020304" pitchFamily="18" charset="0"/>
                <a:ea typeface="方正仿宋_GBK" panose="03000509000000000000" pitchFamily="65" charset="-122"/>
                <a:cs typeface="Times New Roman" panose="02020603050405020304" pitchFamily="18" charset="0"/>
              </a:rPr>
              <a:t>1978</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年到</a:t>
            </a:r>
            <a:r>
              <a:rPr lang="en-US" sz="2400" b="0" dirty="0">
                <a:latin typeface="Times New Roman" panose="02020603050405020304" pitchFamily="18" charset="0"/>
                <a:ea typeface="方正仿宋_GBK" panose="03000509000000000000" pitchFamily="65" charset="-122"/>
                <a:cs typeface="Times New Roman" panose="02020603050405020304" pitchFamily="18" charset="0"/>
              </a:rPr>
              <a:t>2008</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年，这期间经历几次政府机构改革，一些厅局被撤并。对于像商业、化工、钢铁、有色金属等志稿，没有合适的政府主管部门承编，</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为此</a:t>
            </a:r>
            <a:r>
              <a:rPr lang="zh-CN" altLang="en-US" sz="2400" b="0" dirty="0" smtClean="0">
                <a:latin typeface="Times New Roman" panose="02020603050405020304" pitchFamily="18" charset="0"/>
                <a:ea typeface="方正仿宋_GBK" panose="03000509000000000000" pitchFamily="65" charset="-122"/>
                <a:cs typeface="Times New Roman" panose="02020603050405020304" pitchFamily="18" charset="0"/>
              </a:rPr>
              <a:t>，</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交</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由行业协会等社会团体牵头承编，充分发挥这些社会团体专业知识精深的优势，使省志编纂从单一的政府行为变为</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政府</a:t>
            </a:r>
            <a:r>
              <a:rPr lang="zh-CN" altLang="en-US" sz="2400" b="0" dirty="0" smtClean="0">
                <a:latin typeface="Times New Roman" panose="02020603050405020304" pitchFamily="18" charset="0"/>
                <a:ea typeface="方正仿宋_GBK" panose="03000509000000000000" pitchFamily="65" charset="-122"/>
                <a:cs typeface="Times New Roman" panose="02020603050405020304" pitchFamily="18" charset="0"/>
              </a:rPr>
              <a:t>、</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社会</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双向互动，以适应事业发展多元化的趋势。</a:t>
            </a:r>
            <a:endParaRPr lang="zh-CN" altLang="en-US" sz="2400" dirty="0">
              <a:latin typeface="Times New Roman" panose="02020603050405020304" pitchFamily="18" charset="0"/>
              <a:ea typeface="方正仿宋_GBK" panose="03000509000000000000" pitchFamily="65" charset="-122"/>
              <a:cs typeface="Times New Roman" panose="02020603050405020304" pitchFamily="18" charset="0"/>
            </a:endParaRPr>
          </a:p>
        </p:txBody>
      </p:sp>
    </p:spTree>
    <p:custDataLst>
      <p:tags r:id="rId1"/>
    </p:custData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384810" y="801370"/>
            <a:ext cx="8544560" cy="2348230"/>
          </a:xfrm>
          <a:prstGeom prst="rect">
            <a:avLst/>
          </a:prstGeom>
          <a:noFill/>
          <a:ln w="9525">
            <a:noFill/>
          </a:ln>
        </p:spPr>
        <p:txBody>
          <a:bodyPr wrap="square">
            <a:spAutoFit/>
          </a:bodyPr>
          <a:lstStyle/>
          <a:p>
            <a:pPr algn="just" fontAlgn="auto">
              <a:lnSpc>
                <a:spcPts val="3520"/>
              </a:lnSpc>
            </a:pPr>
            <a:r>
              <a:rPr lang="en-US" altLang="zh-CN" sz="2400" dirty="0">
                <a:latin typeface="宋体" panose="02010600030101010101" pitchFamily="2" charset="-122"/>
                <a:ea typeface="宋体" panose="02010600030101010101" pitchFamily="2" charset="-122"/>
              </a:rPr>
              <a:t> </a:t>
            </a:r>
            <a:r>
              <a:rPr lang="en-US" altLang="zh-CN" sz="2400" dirty="0" smtClean="0">
                <a:latin typeface="宋体" panose="02010600030101010101" pitchFamily="2" charset="-122"/>
                <a:ea typeface="宋体" panose="02010600030101010101" pitchFamily="2" charset="-122"/>
              </a:rPr>
              <a:t>   </a:t>
            </a:r>
            <a:r>
              <a:rPr lang="zh-CN" sz="2400" b="0" dirty="0" smtClean="0">
                <a:latin typeface="方正楷体_GBK" panose="03000509000000000000" pitchFamily="65" charset="-122"/>
                <a:ea typeface="方正楷体_GBK" panose="03000509000000000000" pitchFamily="65" charset="-122"/>
              </a:rPr>
              <a:t>二</a:t>
            </a:r>
            <a:r>
              <a:rPr lang="zh-CN" sz="2400" b="0" dirty="0">
                <a:latin typeface="方正楷体_GBK" panose="03000509000000000000" pitchFamily="65" charset="-122"/>
                <a:ea typeface="方正楷体_GBK" panose="03000509000000000000" pitchFamily="65" charset="-122"/>
              </a:rPr>
              <a:t>是借助高校、科研院所智力资源密集的优势。</a:t>
            </a:r>
            <a:r>
              <a:rPr lang="zh-CN" sz="2400" b="0" dirty="0">
                <a:latin typeface="方正仿宋_GBK" panose="03000509000000000000" pitchFamily="65" charset="-122"/>
                <a:ea typeface="方正仿宋_GBK" panose="03000509000000000000" pitchFamily="65" charset="-122"/>
              </a:rPr>
              <a:t>针对一些学术性强的专志，面向高校、科研院所选定承编单位，充分发挥研究机构专家学者的学术才能，努力提高专志的学术水平。如由专家学者编纂的《吴文化志》《建置志》等专志，出版后受到好评。</a:t>
            </a:r>
            <a:endParaRPr lang="zh-CN" altLang="en-US" sz="2400" b="0" dirty="0">
              <a:latin typeface="方正仿宋_GBK" panose="03000509000000000000" pitchFamily="65" charset="-122"/>
              <a:ea typeface="方正仿宋_GBK" panose="03000509000000000000" pitchFamily="65" charset="-122"/>
            </a:endParaRPr>
          </a:p>
        </p:txBody>
      </p:sp>
    </p:spTree>
    <p:custDataLst>
      <p:tags r:id="rId1"/>
    </p:custData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273685" y="970280"/>
            <a:ext cx="8596630" cy="2348230"/>
          </a:xfrm>
          <a:prstGeom prst="rect">
            <a:avLst/>
          </a:prstGeom>
          <a:noFill/>
          <a:ln w="9525">
            <a:noFill/>
          </a:ln>
        </p:spPr>
        <p:txBody>
          <a:bodyPr wrap="square">
            <a:spAutoFit/>
          </a:bodyPr>
          <a:lstStyle/>
          <a:p>
            <a:pPr algn="just" fontAlgn="auto">
              <a:lnSpc>
                <a:spcPts val="3520"/>
              </a:lnSpc>
            </a:pPr>
            <a:r>
              <a:rPr lang="en-US" altLang="zh-CN" sz="2400" dirty="0">
                <a:latin typeface="宋体" panose="02010600030101010101" pitchFamily="2" charset="-122"/>
                <a:ea typeface="宋体" panose="02010600030101010101" pitchFamily="2" charset="-122"/>
              </a:rPr>
              <a:t> </a:t>
            </a:r>
            <a:r>
              <a:rPr lang="en-US" altLang="zh-CN" sz="2400" dirty="0" smtClean="0">
                <a:latin typeface="宋体" panose="02010600030101010101" pitchFamily="2" charset="-122"/>
                <a:ea typeface="宋体" panose="02010600030101010101" pitchFamily="2" charset="-122"/>
              </a:rPr>
              <a:t>   </a:t>
            </a:r>
            <a:r>
              <a:rPr lang="zh-CN" sz="2400" b="0" dirty="0" smtClean="0">
                <a:latin typeface="方正楷体_GBK" panose="03000509000000000000" pitchFamily="65" charset="-122"/>
                <a:ea typeface="方正楷体_GBK" panose="03000509000000000000" pitchFamily="65" charset="-122"/>
              </a:rPr>
              <a:t>三</a:t>
            </a:r>
            <a:r>
              <a:rPr lang="zh-CN" sz="2400" b="0" dirty="0">
                <a:latin typeface="方正楷体_GBK" panose="03000509000000000000" pitchFamily="65" charset="-122"/>
                <a:ea typeface="方正楷体_GBK" panose="03000509000000000000" pitchFamily="65" charset="-122"/>
              </a:rPr>
              <a:t>是建立覆盖各方面人才的专家库。</a:t>
            </a:r>
            <a:r>
              <a:rPr lang="zh-CN" sz="2400" b="0" dirty="0">
                <a:latin typeface="方正仿宋_GBK" panose="03000509000000000000" pitchFamily="65" charset="-122"/>
                <a:ea typeface="方正仿宋_GBK" panose="03000509000000000000" pitchFamily="65" charset="-122"/>
              </a:rPr>
              <a:t>广泛吸纳人才，精心选聘党政机关的现职和离退休领导、高校与科研院所的专家学者、地方志系统离退休的资深业务干部等充实专家库，组织他们参与志书编纂的各个</a:t>
            </a:r>
            <a:r>
              <a:rPr lang="zh-CN" sz="2400" b="0" dirty="0" smtClean="0">
                <a:latin typeface="方正仿宋_GBK" panose="03000509000000000000" pitchFamily="65" charset="-122"/>
                <a:ea typeface="方正仿宋_GBK" panose="03000509000000000000" pitchFamily="65" charset="-122"/>
              </a:rPr>
              <a:t>环节</a:t>
            </a:r>
            <a:r>
              <a:rPr lang="zh-CN" altLang="en-US" sz="2400" b="0" dirty="0" smtClean="0">
                <a:latin typeface="方正仿宋_GBK" panose="03000509000000000000" pitchFamily="65" charset="-122"/>
                <a:ea typeface="方正仿宋_GBK" panose="03000509000000000000" pitchFamily="65" charset="-122"/>
              </a:rPr>
              <a:t>，</a:t>
            </a:r>
            <a:r>
              <a:rPr lang="zh-CN" sz="2400" b="0" dirty="0" smtClean="0">
                <a:latin typeface="方正仿宋_GBK" panose="03000509000000000000" pitchFamily="65" charset="-122"/>
                <a:ea typeface="方正仿宋_GBK" panose="03000509000000000000" pitchFamily="65" charset="-122"/>
              </a:rPr>
              <a:t>特别是</a:t>
            </a:r>
            <a:r>
              <a:rPr lang="zh-CN" sz="2400" b="0" dirty="0">
                <a:latin typeface="方正仿宋_GBK" panose="03000509000000000000" pitchFamily="65" charset="-122"/>
                <a:ea typeface="方正仿宋_GBK" panose="03000509000000000000" pitchFamily="65" charset="-122"/>
              </a:rPr>
              <a:t>业务培训和审稿环节的工作，努力提升志书质量。</a:t>
            </a:r>
            <a:endParaRPr lang="zh-CN" altLang="en-US" sz="2400" dirty="0">
              <a:latin typeface="方正仿宋_GBK" panose="03000509000000000000" pitchFamily="65" charset="-122"/>
              <a:ea typeface="方正仿宋_GBK" panose="03000509000000000000" pitchFamily="65" charset="-122"/>
            </a:endParaRPr>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pattFill prst="pct5">
          <a:fgClr>
            <a:schemeClr val="bg2"/>
          </a:fgClr>
          <a:bgClr>
            <a:schemeClr val="bg1"/>
          </a:bgClr>
        </a:pattFill>
        <a:effectLst/>
      </p:bgPr>
    </p:bg>
    <p:spTree>
      <p:nvGrpSpPr>
        <p:cNvPr id="1" name=""/>
        <p:cNvGrpSpPr/>
        <p:nvPr/>
      </p:nvGrpSpPr>
      <p:grpSpPr>
        <a:xfrm>
          <a:off x="0" y="0"/>
          <a:ext cx="0" cy="0"/>
          <a:chOff x="0" y="0"/>
          <a:chExt cx="0" cy="0"/>
        </a:xfrm>
      </p:grpSpPr>
      <p:sp>
        <p:nvSpPr>
          <p:cNvPr id="2" name="标题 1"/>
          <p:cNvSpPr>
            <a:spLocks noGrp="1"/>
          </p:cNvSpPr>
          <p:nvPr>
            <p:ph type="ctrTitle" idx="4294967295"/>
          </p:nvPr>
        </p:nvSpPr>
        <p:spPr>
          <a:xfrm>
            <a:off x="683568" y="483518"/>
            <a:ext cx="7816899" cy="3688432"/>
          </a:xfrm>
        </p:spPr>
        <p:txBody>
          <a:bodyPr anchor="t">
            <a:noAutofit/>
          </a:bodyPr>
          <a:lstStyle/>
          <a:p>
            <a:pPr>
              <a:lnSpc>
                <a:spcPct val="100000"/>
              </a:lnSpc>
            </a:pPr>
            <a:r>
              <a:rPr lang="zh-CN" altLang="en-US" sz="2400" dirty="0" smtClean="0">
                <a:solidFill>
                  <a:schemeClr val="tx1"/>
                </a:solidFill>
                <a:latin typeface="方正黑体_GBK" panose="03000509000000000000" pitchFamily="65" charset="-122"/>
                <a:ea typeface="方正黑体_GBK" panose="03000509000000000000" pitchFamily="65" charset="-122"/>
              </a:rPr>
              <a:t>                            </a:t>
            </a:r>
            <a:r>
              <a:rPr lang="en-US" altLang="zh-CN" sz="2400" dirty="0" smtClean="0">
                <a:latin typeface="方正黑体_GBK" panose="03000509000000000000" pitchFamily="65" charset="-122"/>
                <a:ea typeface="方正黑体_GBK" panose="03000509000000000000" pitchFamily="65" charset="-122"/>
              </a:rPr>
              <a:t> </a:t>
            </a:r>
            <a:r>
              <a:rPr lang="zh-CN" altLang="en-US" sz="2400" dirty="0" smtClean="0">
                <a:solidFill>
                  <a:schemeClr val="tx1"/>
                </a:solidFill>
                <a:latin typeface="方正黑体_GBK" panose="03000509000000000000" pitchFamily="65" charset="-122"/>
                <a:ea typeface="方正黑体_GBK" panose="03000509000000000000" pitchFamily="65" charset="-122"/>
              </a:rPr>
              <a:t>组织领导修志的方法</a:t>
            </a:r>
            <a:r>
              <a:rPr lang="en-US" altLang="zh-CN" sz="2400" dirty="0" smtClean="0">
                <a:solidFill>
                  <a:schemeClr val="tx1"/>
                </a:solidFill>
                <a:latin typeface="方正黑体_GBK" panose="03000509000000000000" pitchFamily="65" charset="-122"/>
                <a:ea typeface="方正黑体_GBK" panose="03000509000000000000" pitchFamily="65" charset="-122"/>
              </a:rPr>
              <a:t/>
            </a:r>
            <a:br>
              <a:rPr lang="en-US" altLang="zh-CN" sz="2400" dirty="0" smtClean="0">
                <a:solidFill>
                  <a:schemeClr val="tx1"/>
                </a:solidFill>
                <a:latin typeface="方正黑体_GBK" panose="03000509000000000000" pitchFamily="65" charset="-122"/>
                <a:ea typeface="方正黑体_GBK" panose="03000509000000000000" pitchFamily="65" charset="-122"/>
              </a:rPr>
            </a:br>
            <a:r>
              <a:rPr lang="en-US" altLang="zh-CN" sz="2400" dirty="0" smtClean="0">
                <a:solidFill>
                  <a:schemeClr val="tx1"/>
                </a:solidFill>
                <a:latin typeface="宋体" panose="02010600030101010101" pitchFamily="2" charset="-122"/>
                <a:ea typeface="宋体" panose="02010600030101010101" pitchFamily="2" charset="-122"/>
              </a:rPr>
              <a:t/>
            </a:r>
            <a:br>
              <a:rPr lang="en-US" altLang="zh-CN" sz="2400" dirty="0" smtClean="0">
                <a:solidFill>
                  <a:schemeClr val="tx1"/>
                </a:solidFill>
                <a:latin typeface="宋体" panose="02010600030101010101" pitchFamily="2" charset="-122"/>
                <a:ea typeface="宋体" panose="02010600030101010101" pitchFamily="2" charset="-122"/>
              </a:rPr>
            </a:br>
            <a:r>
              <a:rPr lang="en-US" altLang="zh-CN" sz="2400" dirty="0">
                <a:latin typeface="方正仿宋_GBK" panose="03000509000000000000" pitchFamily="65" charset="-122"/>
                <a:ea typeface="方正仿宋_GBK" panose="03000509000000000000" pitchFamily="65" charset="-122"/>
              </a:rPr>
              <a:t> </a:t>
            </a:r>
            <a:r>
              <a:rPr lang="en-US" altLang="zh-CN" sz="2400" dirty="0" smtClean="0">
                <a:latin typeface="方正仿宋_GBK" panose="03000509000000000000" pitchFamily="65" charset="-122"/>
                <a:ea typeface="方正仿宋_GBK" panose="03000509000000000000" pitchFamily="65" charset="-122"/>
              </a:rPr>
              <a:t>   </a:t>
            </a:r>
            <a:r>
              <a:rPr lang="zh-CN" altLang="en-US" sz="2400" dirty="0" smtClean="0">
                <a:latin typeface="Times New Roman" panose="02020603050405020304" pitchFamily="18" charset="0"/>
                <a:ea typeface="方正仿宋_GBK" panose="03000509000000000000" pitchFamily="65" charset="-122"/>
                <a:cs typeface="Times New Roman" panose="02020603050405020304" pitchFamily="18" charset="0"/>
              </a:rPr>
              <a:t>针对上述特性，编修地方志可用两条应对，</a:t>
            </a:r>
            <a:r>
              <a:rPr lang="zh-CN" altLang="en-US" sz="2400" b="1" dirty="0" smtClean="0">
                <a:latin typeface="Times New Roman" panose="02020603050405020304" pitchFamily="18" charset="0"/>
                <a:ea typeface="方正仿宋_GBK" panose="03000509000000000000" pitchFamily="65" charset="-122"/>
                <a:cs typeface="Times New Roman" panose="02020603050405020304" pitchFamily="18" charset="0"/>
              </a:rPr>
              <a:t>一是政府修志，二是众手成志。</a:t>
            </a:r>
            <a:r>
              <a:rPr lang="en-US" altLang="zh-CN" sz="2400" dirty="0" smtClean="0">
                <a:latin typeface="Times New Roman" panose="02020603050405020304" pitchFamily="18" charset="0"/>
                <a:ea typeface="方正仿宋_GBK" panose="03000509000000000000" pitchFamily="65" charset="-122"/>
                <a:cs typeface="Times New Roman" panose="02020603050405020304" pitchFamily="18" charset="0"/>
              </a:rPr>
              <a:t/>
            </a:r>
            <a:br>
              <a:rPr lang="en-US" altLang="zh-CN" sz="2400" dirty="0" smtClean="0">
                <a:latin typeface="Times New Roman" panose="02020603050405020304" pitchFamily="18" charset="0"/>
                <a:ea typeface="方正仿宋_GBK" panose="03000509000000000000" pitchFamily="65" charset="-122"/>
                <a:cs typeface="Times New Roman" panose="02020603050405020304" pitchFamily="18" charset="0"/>
              </a:rPr>
            </a:br>
            <a:r>
              <a:rPr lang="en-US" altLang="zh-CN" sz="2400" dirty="0">
                <a:latin typeface="Times New Roman" panose="02020603050405020304" pitchFamily="18" charset="0"/>
                <a:ea typeface="方正仿宋_GBK" panose="03000509000000000000" pitchFamily="65" charset="-122"/>
                <a:cs typeface="Times New Roman" panose="02020603050405020304" pitchFamily="18" charset="0"/>
              </a:rPr>
              <a:t> </a:t>
            </a:r>
            <a:r>
              <a:rPr lang="en-US" altLang="zh-CN" sz="2400" dirty="0" smtClean="0">
                <a:latin typeface="Times New Roman" panose="02020603050405020304" pitchFamily="18" charset="0"/>
                <a:ea typeface="方正仿宋_GBK" panose="03000509000000000000" pitchFamily="65" charset="-122"/>
                <a:cs typeface="Times New Roman" panose="02020603050405020304" pitchFamily="18" charset="0"/>
              </a:rPr>
              <a:t>       </a:t>
            </a:r>
            <a:br>
              <a:rPr lang="en-US" altLang="zh-CN" sz="2400" dirty="0" smtClean="0">
                <a:latin typeface="Times New Roman" panose="02020603050405020304" pitchFamily="18" charset="0"/>
                <a:ea typeface="方正仿宋_GBK" panose="03000509000000000000" pitchFamily="65" charset="-122"/>
                <a:cs typeface="Times New Roman" panose="02020603050405020304" pitchFamily="18" charset="0"/>
              </a:rPr>
            </a:br>
            <a:r>
              <a:rPr lang="en-US" altLang="zh-CN" sz="2400" dirty="0">
                <a:latin typeface="Times New Roman" panose="02020603050405020304" pitchFamily="18" charset="0"/>
                <a:ea typeface="方正仿宋_GBK" panose="03000509000000000000" pitchFamily="65" charset="-122"/>
                <a:cs typeface="Times New Roman" panose="02020603050405020304" pitchFamily="18" charset="0"/>
              </a:rPr>
              <a:t> </a:t>
            </a:r>
            <a:r>
              <a:rPr lang="en-US" altLang="zh-CN" sz="2400" dirty="0" smtClean="0">
                <a:latin typeface="Times New Roman" panose="02020603050405020304" pitchFamily="18" charset="0"/>
                <a:ea typeface="方正仿宋_GBK" panose="03000509000000000000" pitchFamily="65" charset="-122"/>
                <a:cs typeface="Times New Roman" panose="02020603050405020304" pitchFamily="18" charset="0"/>
              </a:rPr>
              <a:t>       </a:t>
            </a:r>
            <a:r>
              <a:rPr lang="zh-CN" altLang="en-US" sz="2400" dirty="0" smtClean="0">
                <a:latin typeface="Times New Roman" panose="02020603050405020304" pitchFamily="18" charset="0"/>
                <a:ea typeface="方正仿宋_GBK" panose="03000509000000000000" pitchFamily="65" charset="-122"/>
                <a:cs typeface="Times New Roman" panose="02020603050405020304" pitchFamily="18" charset="0"/>
              </a:rPr>
              <a:t>以刚刚</a:t>
            </a:r>
            <a:r>
              <a:rPr lang="zh-CN" altLang="en-US" sz="2400" dirty="0">
                <a:latin typeface="Times New Roman" panose="02020603050405020304" pitchFamily="18" charset="0"/>
                <a:ea typeface="方正仿宋_GBK" panose="03000509000000000000" pitchFamily="65" charset="-122"/>
                <a:cs typeface="Times New Roman" panose="02020603050405020304" pitchFamily="18" charset="0"/>
              </a:rPr>
              <a:t>完成</a:t>
            </a:r>
            <a:r>
              <a:rPr lang="zh-CN" altLang="en-US" sz="2400" dirty="0" smtClean="0">
                <a:latin typeface="Times New Roman" panose="02020603050405020304" pitchFamily="18" charset="0"/>
                <a:ea typeface="方正仿宋_GBK" panose="03000509000000000000" pitchFamily="65" charset="-122"/>
                <a:cs typeface="Times New Roman" panose="02020603050405020304" pitchFamily="18" charset="0"/>
              </a:rPr>
              <a:t>的二轮修志为样板，修志工作的组织领导可用一句话概括：</a:t>
            </a:r>
            <a:r>
              <a:rPr lang="en-US" altLang="zh-CN" sz="2400" dirty="0" smtClean="0">
                <a:latin typeface="Times New Roman" panose="02020603050405020304" pitchFamily="18" charset="0"/>
                <a:ea typeface="方正仿宋_GBK" panose="03000509000000000000" pitchFamily="65" charset="-122"/>
                <a:cs typeface="Times New Roman" panose="02020603050405020304" pitchFamily="18" charset="0"/>
              </a:rPr>
              <a:t/>
            </a:r>
            <a:br>
              <a:rPr lang="en-US" altLang="zh-CN" sz="2400" dirty="0" smtClean="0">
                <a:latin typeface="Times New Roman" panose="02020603050405020304" pitchFamily="18" charset="0"/>
                <a:ea typeface="方正仿宋_GBK" panose="03000509000000000000" pitchFamily="65" charset="-122"/>
                <a:cs typeface="Times New Roman" panose="02020603050405020304" pitchFamily="18" charset="0"/>
              </a:rPr>
            </a:br>
            <a:r>
              <a:rPr lang="en-US" altLang="zh-CN" sz="2400" dirty="0">
                <a:latin typeface="Times New Roman" panose="02020603050405020304" pitchFamily="18" charset="0"/>
                <a:ea typeface="方正仿宋_GBK" panose="03000509000000000000" pitchFamily="65" charset="-122"/>
                <a:cs typeface="Times New Roman" panose="02020603050405020304" pitchFamily="18" charset="0"/>
              </a:rPr>
              <a:t> </a:t>
            </a:r>
            <a:r>
              <a:rPr lang="en-US" altLang="zh-CN" sz="2400" dirty="0" smtClean="0">
                <a:latin typeface="Times New Roman" panose="02020603050405020304" pitchFamily="18" charset="0"/>
                <a:ea typeface="方正仿宋_GBK" panose="03000509000000000000" pitchFamily="65" charset="-122"/>
                <a:cs typeface="Times New Roman" panose="02020603050405020304" pitchFamily="18" charset="0"/>
              </a:rPr>
              <a:t>     </a:t>
            </a:r>
            <a:r>
              <a:rPr lang="zh-CN" altLang="en-US" sz="2400" b="1" dirty="0" smtClean="0">
                <a:latin typeface="Times New Roman" panose="02020603050405020304" pitchFamily="18" charset="0"/>
                <a:ea typeface="方正仿宋_GBK" panose="03000509000000000000" pitchFamily="65" charset="-122"/>
                <a:cs typeface="Times New Roman" panose="02020603050405020304" pitchFamily="18" charset="0"/>
              </a:rPr>
              <a:t>“省志办上靠天、下靠地、中间靠关系，再通过自身组织推动，去完成系统性的修志工程。”</a:t>
            </a:r>
            <a:r>
              <a:rPr lang="en-US" altLang="zh-CN" sz="2400" b="1" dirty="0" smtClean="0">
                <a:solidFill>
                  <a:schemeClr val="tx1"/>
                </a:solidFill>
                <a:latin typeface="Times New Roman" panose="02020603050405020304" pitchFamily="18" charset="0"/>
                <a:ea typeface="方正仿宋_GBK" panose="03000509000000000000" pitchFamily="65" charset="-122"/>
                <a:cs typeface="Times New Roman" panose="02020603050405020304" pitchFamily="18" charset="0"/>
              </a:rPr>
              <a:t/>
            </a:r>
            <a:br>
              <a:rPr lang="en-US" altLang="zh-CN" sz="2400" b="1" dirty="0" smtClean="0">
                <a:solidFill>
                  <a:schemeClr val="tx1"/>
                </a:solidFill>
                <a:latin typeface="Times New Roman" panose="02020603050405020304" pitchFamily="18" charset="0"/>
                <a:ea typeface="方正仿宋_GBK" panose="03000509000000000000" pitchFamily="65" charset="-122"/>
                <a:cs typeface="Times New Roman" panose="02020603050405020304" pitchFamily="18" charset="0"/>
              </a:rPr>
            </a:br>
            <a:r>
              <a:rPr lang="en-US" altLang="zh-CN" sz="2000" dirty="0" smtClean="0">
                <a:solidFill>
                  <a:schemeClr val="tx1"/>
                </a:solidFill>
                <a:latin typeface="方正仿宋_GBK" panose="03000509000000000000" pitchFamily="65" charset="-122"/>
                <a:ea typeface="方正仿宋_GBK" panose="03000509000000000000" pitchFamily="65" charset="-122"/>
              </a:rPr>
              <a:t>    </a:t>
            </a:r>
            <a:br>
              <a:rPr lang="en-US" altLang="zh-CN" sz="2000" dirty="0" smtClean="0">
                <a:solidFill>
                  <a:schemeClr val="tx1"/>
                </a:solidFill>
                <a:latin typeface="方正仿宋_GBK" panose="03000509000000000000" pitchFamily="65" charset="-122"/>
                <a:ea typeface="方正仿宋_GBK" panose="03000509000000000000" pitchFamily="65" charset="-122"/>
              </a:rPr>
            </a:br>
            <a:endParaRPr lang="zh-CN" altLang="en-US" sz="2000" dirty="0" smtClean="0">
              <a:solidFill>
                <a:schemeClr val="tx1"/>
              </a:solidFill>
              <a:latin typeface="方正仿宋_GBK" panose="03000509000000000000" pitchFamily="65" charset="-122"/>
              <a:ea typeface="方正仿宋_GBK" panose="03000509000000000000" pitchFamily="65" charset="-122"/>
            </a:endParaRPr>
          </a:p>
        </p:txBody>
      </p:sp>
      <p:sp>
        <p:nvSpPr>
          <p:cNvPr id="6" name="副标题 2"/>
          <p:cNvSpPr>
            <a:spLocks noGrp="1"/>
          </p:cNvSpPr>
          <p:nvPr/>
        </p:nvSpPr>
        <p:spPr>
          <a:xfrm>
            <a:off x="1457325" y="3719830"/>
            <a:ext cx="6400800" cy="40132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zh-CN" altLang="en-US" sz="1600" b="1" dirty="0">
              <a:latin typeface="微软雅黑" panose="020B0503020204020204" charset="-122"/>
              <a:ea typeface="微软雅黑" panose="020B0503020204020204" charset="-122"/>
            </a:endParaRPr>
          </a:p>
        </p:txBody>
      </p:sp>
    </p:spTree>
    <p:custDataLst>
      <p:tags r:id="rId1"/>
    </p:custDataLst>
    <p:extLst>
      <p:ext uri="{BB962C8B-B14F-4D97-AF65-F5344CB8AC3E}">
        <p14:creationId xmlns:p14="http://schemas.microsoft.com/office/powerpoint/2010/main" val="13527265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236220" y="859790"/>
            <a:ext cx="8715375" cy="2846070"/>
          </a:xfrm>
          <a:prstGeom prst="rect">
            <a:avLst/>
          </a:prstGeom>
          <a:noFill/>
          <a:ln w="9525">
            <a:noFill/>
          </a:ln>
        </p:spPr>
        <p:txBody>
          <a:bodyPr wrap="square">
            <a:spAutoFit/>
          </a:bodyPr>
          <a:lstStyle/>
          <a:p>
            <a:pPr algn="just" fontAlgn="auto">
              <a:lnSpc>
                <a:spcPts val="3580"/>
              </a:lnSpc>
            </a:pPr>
            <a:r>
              <a:rPr lang="en-US" altLang="zh-CN" sz="2400" dirty="0">
                <a:latin typeface="方正黑体_GBK" panose="03000509000000000000" pitchFamily="65" charset="-122"/>
                <a:ea typeface="方正黑体_GBK" panose="03000509000000000000" pitchFamily="65" charset="-122"/>
                <a:cs typeface="宋体" panose="02010600030101010101" pitchFamily="2" charset="-122"/>
              </a:rPr>
              <a:t> </a:t>
            </a:r>
            <a:r>
              <a:rPr lang="en-US" altLang="zh-CN" sz="2400" dirty="0" smtClean="0">
                <a:latin typeface="方正黑体_GBK" panose="03000509000000000000" pitchFamily="65" charset="-122"/>
                <a:ea typeface="方正黑体_GBK" panose="03000509000000000000" pitchFamily="65" charset="-122"/>
                <a:cs typeface="宋体" panose="02010600030101010101" pitchFamily="2" charset="-122"/>
              </a:rPr>
              <a:t>       3.</a:t>
            </a:r>
            <a:r>
              <a:rPr lang="zh-CN" sz="2400" dirty="0" smtClean="0">
                <a:latin typeface="方正黑体_GBK" panose="03000509000000000000" pitchFamily="65" charset="-122"/>
                <a:ea typeface="方正黑体_GBK" panose="03000509000000000000" pitchFamily="65" charset="-122"/>
                <a:cs typeface="宋体" panose="02010600030101010101" pitchFamily="2" charset="-122"/>
              </a:rPr>
              <a:t>探索</a:t>
            </a:r>
            <a:r>
              <a:rPr lang="zh-CN" sz="2400" dirty="0">
                <a:latin typeface="方正黑体_GBK" panose="03000509000000000000" pitchFamily="65" charset="-122"/>
                <a:ea typeface="方正黑体_GBK" panose="03000509000000000000" pitchFamily="65" charset="-122"/>
                <a:cs typeface="宋体" panose="02010600030101010101" pitchFamily="2" charset="-122"/>
              </a:rPr>
              <a:t>市场化模式推动二轮省志编纂</a:t>
            </a:r>
          </a:p>
          <a:p>
            <a:pPr algn="just" fontAlgn="auto">
              <a:lnSpc>
                <a:spcPts val="3580"/>
              </a:lnSpc>
            </a:pPr>
            <a:endParaRPr lang="zh-CN" sz="2400" b="1" dirty="0">
              <a:latin typeface="宋体" panose="02010600030101010101" pitchFamily="2" charset="-122"/>
              <a:ea typeface="宋体" panose="02010600030101010101" pitchFamily="2" charset="-122"/>
              <a:cs typeface="宋体" panose="02010600030101010101" pitchFamily="2" charset="-122"/>
            </a:endParaRPr>
          </a:p>
          <a:p>
            <a:pPr algn="just" fontAlgn="auto">
              <a:lnSpc>
                <a:spcPts val="3580"/>
              </a:lnSpc>
            </a:pPr>
            <a:r>
              <a:rPr lang="en-US" altLang="zh-CN" sz="2400" b="0" dirty="0" smtClean="0">
                <a:latin typeface="宋体" panose="02010600030101010101" pitchFamily="2" charset="-122"/>
                <a:ea typeface="宋体" panose="02010600030101010101" pitchFamily="2" charset="-122"/>
                <a:cs typeface="宋体" panose="02010600030101010101" pitchFamily="2" charset="-122"/>
              </a:rPr>
              <a:t>    </a:t>
            </a:r>
            <a:r>
              <a:rPr lang="zh-CN" sz="2400" b="0" dirty="0" smtClean="0">
                <a:latin typeface="方正仿宋_GBK" panose="03000509000000000000" pitchFamily="65" charset="-122"/>
                <a:ea typeface="方正仿宋_GBK" panose="03000509000000000000" pitchFamily="65" charset="-122"/>
                <a:cs typeface="宋体" panose="02010600030101010101" pitchFamily="2" charset="-122"/>
              </a:rPr>
              <a:t>省志</a:t>
            </a:r>
            <a:r>
              <a:rPr lang="zh-CN" sz="2400" b="0" dirty="0">
                <a:latin typeface="方正仿宋_GBK" panose="03000509000000000000" pitchFamily="65" charset="-122"/>
                <a:ea typeface="方正仿宋_GBK" panose="03000509000000000000" pitchFamily="65" charset="-122"/>
                <a:cs typeface="宋体" panose="02010600030101010101" pitchFamily="2" charset="-122"/>
              </a:rPr>
              <a:t>办积极探索社会主义市场经济条件下志书编纂的新路子，通过项目招标、人员聘任、合同管理等方式对相关志书编纂进行组织管理，强化责任意识，提高工作效率</a:t>
            </a:r>
            <a:r>
              <a:rPr lang="zh-CN" sz="2400" b="0" dirty="0" smtClean="0">
                <a:latin typeface="方正仿宋_GBK" panose="03000509000000000000" pitchFamily="65" charset="-122"/>
                <a:ea typeface="方正仿宋_GBK" panose="03000509000000000000" pitchFamily="65" charset="-122"/>
                <a:cs typeface="宋体" panose="02010600030101010101" pitchFamily="2" charset="-122"/>
              </a:rPr>
              <a:t>，</a:t>
            </a:r>
            <a:r>
              <a:rPr lang="zh-CN" altLang="en-US" sz="2400" b="0" dirty="0" smtClean="0">
                <a:latin typeface="方正仿宋_GBK" panose="03000509000000000000" pitchFamily="65" charset="-122"/>
                <a:ea typeface="方正仿宋_GBK" panose="03000509000000000000" pitchFamily="65" charset="-122"/>
                <a:cs typeface="宋体" panose="02010600030101010101" pitchFamily="2" charset="-122"/>
              </a:rPr>
              <a:t>初步</a:t>
            </a:r>
            <a:r>
              <a:rPr lang="zh-CN" sz="2400" b="0" dirty="0" smtClean="0">
                <a:latin typeface="方正仿宋_GBK" panose="03000509000000000000" pitchFamily="65" charset="-122"/>
                <a:ea typeface="方正仿宋_GBK" panose="03000509000000000000" pitchFamily="65" charset="-122"/>
                <a:cs typeface="宋体" panose="02010600030101010101" pitchFamily="2" charset="-122"/>
              </a:rPr>
              <a:t>形成</a:t>
            </a:r>
            <a:r>
              <a:rPr lang="zh-CN" sz="2400" b="0" dirty="0">
                <a:latin typeface="方正仿宋_GBK" panose="03000509000000000000" pitchFamily="65" charset="-122"/>
                <a:ea typeface="方正仿宋_GBK" panose="03000509000000000000" pitchFamily="65" charset="-122"/>
                <a:cs typeface="宋体" panose="02010600030101010101" pitchFamily="2" charset="-122"/>
              </a:rPr>
              <a:t>了规范有效的运行监控体系。</a:t>
            </a:r>
            <a:endParaRPr lang="zh-CN" altLang="en-US" sz="2400" dirty="0">
              <a:latin typeface="方正仿宋_GBK" panose="03000509000000000000" pitchFamily="65" charset="-122"/>
              <a:ea typeface="方正仿宋_GBK" panose="03000509000000000000" pitchFamily="65" charset="-122"/>
              <a:cs typeface="宋体" panose="02010600030101010101" pitchFamily="2" charset="-122"/>
            </a:endParaRPr>
          </a:p>
        </p:txBody>
      </p:sp>
    </p:spTree>
    <p:custDataLst>
      <p:tags r:id="rId1"/>
    </p:custData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278130" y="690245"/>
            <a:ext cx="8705850" cy="2862322"/>
          </a:xfrm>
          <a:prstGeom prst="rect">
            <a:avLst/>
          </a:prstGeom>
          <a:noFill/>
          <a:ln w="9525">
            <a:noFill/>
          </a:ln>
        </p:spPr>
        <p:txBody>
          <a:bodyPr wrap="square">
            <a:spAutoFit/>
          </a:bodyPr>
          <a:lstStyle/>
          <a:p>
            <a:pPr algn="just" fontAlgn="auto">
              <a:lnSpc>
                <a:spcPts val="3580"/>
              </a:lnSpc>
            </a:pPr>
            <a:r>
              <a:rPr lang="en-US" altLang="zh-CN" sz="2400" b="0" dirty="0">
                <a:latin typeface="宋体" panose="02010600030101010101" pitchFamily="2" charset="-122"/>
                <a:ea typeface="宋体" panose="02010600030101010101" pitchFamily="2" charset="-122"/>
                <a:cs typeface="宋体" panose="02010600030101010101" pitchFamily="2" charset="-122"/>
              </a:rPr>
              <a:t> </a:t>
            </a:r>
            <a:r>
              <a:rPr lang="en-US" altLang="zh-CN" sz="2400" b="0" dirty="0" smtClean="0">
                <a:latin typeface="宋体" panose="02010600030101010101" pitchFamily="2" charset="-122"/>
                <a:ea typeface="宋体" panose="02010600030101010101" pitchFamily="2" charset="-122"/>
                <a:cs typeface="宋体" panose="02010600030101010101" pitchFamily="2" charset="-122"/>
              </a:rPr>
              <a:t>    </a:t>
            </a:r>
            <a:r>
              <a:rPr lang="zh-CN" sz="2400" b="0" dirty="0" smtClean="0">
                <a:latin typeface="方正楷体_GBK" panose="03000509000000000000" pitchFamily="65" charset="-122"/>
                <a:ea typeface="方正楷体_GBK" panose="03000509000000000000" pitchFamily="65" charset="-122"/>
                <a:cs typeface="宋体" panose="02010600030101010101" pitchFamily="2" charset="-122"/>
              </a:rPr>
              <a:t>一</a:t>
            </a:r>
            <a:r>
              <a:rPr lang="zh-CN" sz="2400" b="0" dirty="0">
                <a:latin typeface="方正楷体_GBK" panose="03000509000000000000" pitchFamily="65" charset="-122"/>
                <a:ea typeface="方正楷体_GBK" panose="03000509000000000000" pitchFamily="65" charset="-122"/>
                <a:cs typeface="宋体" panose="02010600030101010101" pitchFamily="2" charset="-122"/>
              </a:rPr>
              <a:t>是采用项目招标方式加快志书编纂进度。</a:t>
            </a:r>
            <a:r>
              <a:rPr lang="zh-CN" sz="2400" b="0" dirty="0">
                <a:latin typeface="方正仿宋_GBK" panose="03000509000000000000" pitchFamily="65" charset="-122"/>
                <a:ea typeface="方正仿宋_GBK" panose="03000509000000000000" pitchFamily="65" charset="-122"/>
                <a:cs typeface="宋体" panose="02010600030101010101" pitchFamily="2" charset="-122"/>
              </a:rPr>
              <a:t>对《建置志》《人物志》等具有很强专业性、特殊性的志书，通过招标方式选定承编单位，明确质量和时间要求，制定相应的奖惩措施，保证志书编纂进度。对省志封面设计、出版发行等，从具有</a:t>
            </a:r>
            <a:r>
              <a:rPr lang="en-US" sz="2400" b="0" dirty="0">
                <a:latin typeface="方正仿宋_GBK" panose="03000509000000000000" pitchFamily="65" charset="-122"/>
                <a:ea typeface="方正仿宋_GBK" panose="03000509000000000000" pitchFamily="65" charset="-122"/>
                <a:cs typeface="宋体" panose="02010600030101010101" pitchFamily="2" charset="-122"/>
              </a:rPr>
              <a:t>“</a:t>
            </a:r>
            <a:r>
              <a:rPr lang="zh-CN" sz="2400" b="0" dirty="0">
                <a:latin typeface="方正仿宋_GBK" panose="03000509000000000000" pitchFamily="65" charset="-122"/>
                <a:ea typeface="方正仿宋_GBK" panose="03000509000000000000" pitchFamily="65" charset="-122"/>
                <a:cs typeface="宋体" panose="02010600030101010101" pitchFamily="2" charset="-122"/>
              </a:rPr>
              <a:t>一流的编辑、一流的印刷、一流的装帧设计</a:t>
            </a:r>
            <a:r>
              <a:rPr lang="en-US" sz="2400" b="0" dirty="0">
                <a:latin typeface="方正仿宋_GBK" panose="03000509000000000000" pitchFamily="65" charset="-122"/>
                <a:ea typeface="方正仿宋_GBK" panose="03000509000000000000" pitchFamily="65" charset="-122"/>
                <a:cs typeface="宋体" panose="02010600030101010101" pitchFamily="2" charset="-122"/>
              </a:rPr>
              <a:t>”</a:t>
            </a:r>
            <a:r>
              <a:rPr lang="zh-CN" sz="2400" b="0" dirty="0">
                <a:latin typeface="方正仿宋_GBK" panose="03000509000000000000" pitchFamily="65" charset="-122"/>
                <a:ea typeface="方正仿宋_GBK" panose="03000509000000000000" pitchFamily="65" charset="-122"/>
                <a:cs typeface="宋体" panose="02010600030101010101" pitchFamily="2" charset="-122"/>
              </a:rPr>
              <a:t>原则出发，也采用招标方式选定出版合作伙伴，杜绝人情关系，规范出版行为</a:t>
            </a:r>
            <a:r>
              <a:rPr lang="zh-CN" sz="2400" b="0" dirty="0">
                <a:latin typeface="宋体" panose="02010600030101010101" pitchFamily="2" charset="-122"/>
                <a:ea typeface="宋体" panose="02010600030101010101" pitchFamily="2" charset="-122"/>
                <a:cs typeface="宋体" panose="02010600030101010101" pitchFamily="2" charset="-122"/>
              </a:rPr>
              <a:t>。</a:t>
            </a:r>
            <a:endParaRPr lang="zh-CN" altLang="en-US" sz="2400" dirty="0">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219710" y="741045"/>
            <a:ext cx="8739505" cy="2846070"/>
          </a:xfrm>
          <a:prstGeom prst="rect">
            <a:avLst/>
          </a:prstGeom>
          <a:noFill/>
          <a:ln w="9525">
            <a:noFill/>
          </a:ln>
        </p:spPr>
        <p:txBody>
          <a:bodyPr wrap="square">
            <a:spAutoFit/>
          </a:bodyPr>
          <a:lstStyle/>
          <a:p>
            <a:pPr algn="just" fontAlgn="auto">
              <a:lnSpc>
                <a:spcPts val="3580"/>
              </a:lnSpc>
            </a:pPr>
            <a:r>
              <a:rPr lang="en-US" altLang="zh-CN" sz="2400" dirty="0">
                <a:latin typeface="宋体" panose="02010600030101010101" pitchFamily="2" charset="-122"/>
                <a:ea typeface="宋体" panose="02010600030101010101" pitchFamily="2" charset="-122"/>
              </a:rPr>
              <a:t> </a:t>
            </a:r>
            <a:r>
              <a:rPr lang="en-US" altLang="zh-CN" sz="2400" dirty="0" smtClean="0">
                <a:latin typeface="宋体" panose="02010600030101010101" pitchFamily="2" charset="-122"/>
                <a:ea typeface="宋体" panose="02010600030101010101" pitchFamily="2" charset="-122"/>
              </a:rPr>
              <a:t>   </a:t>
            </a:r>
            <a:r>
              <a:rPr lang="zh-CN" sz="2400" b="0" dirty="0" smtClean="0">
                <a:latin typeface="方正楷体_GBK" panose="03000509000000000000" pitchFamily="65" charset="-122"/>
                <a:ea typeface="方正楷体_GBK" panose="03000509000000000000" pitchFamily="65" charset="-122"/>
              </a:rPr>
              <a:t>二</a:t>
            </a:r>
            <a:r>
              <a:rPr lang="zh-CN" sz="2400" b="0" dirty="0">
                <a:latin typeface="方正楷体_GBK" panose="03000509000000000000" pitchFamily="65" charset="-122"/>
                <a:ea typeface="方正楷体_GBK" panose="03000509000000000000" pitchFamily="65" charset="-122"/>
              </a:rPr>
              <a:t>是采用聘任制方式强化修志人员责任意识。</a:t>
            </a:r>
            <a:r>
              <a:rPr lang="zh-CN" sz="2400" b="0" dirty="0">
                <a:latin typeface="方正仿宋_GBK" panose="03000509000000000000" pitchFamily="65" charset="-122"/>
                <a:ea typeface="方正仿宋_GBK" panose="03000509000000000000" pitchFamily="65" charset="-122"/>
              </a:rPr>
              <a:t>一方面通过公开招聘引进一些经过专业训练、有志地方志事业的高校毕业生充实修志队伍，另一方面聘用一些经验丰富的老同志参与二轮省志</a:t>
            </a:r>
            <a:r>
              <a:rPr lang="zh-CN" sz="2400" b="0" dirty="0" smtClean="0">
                <a:latin typeface="方正仿宋_GBK" panose="03000509000000000000" pitchFamily="65" charset="-122"/>
                <a:ea typeface="方正仿宋_GBK" panose="03000509000000000000" pitchFamily="65" charset="-122"/>
              </a:rPr>
              <a:t>编纂，</a:t>
            </a:r>
            <a:r>
              <a:rPr lang="zh-CN" sz="2400" b="0" dirty="0">
                <a:latin typeface="方正仿宋_GBK" panose="03000509000000000000" pitchFamily="65" charset="-122"/>
                <a:ea typeface="方正仿宋_GBK" panose="03000509000000000000" pitchFamily="65" charset="-122"/>
              </a:rPr>
              <a:t>充分发挥老同志的余热。无论年轻同志还是老同志，都与他们签订聘任协议，明确岗位职责和工作任务，激发他们的使命感责任感，努力提高志书编纂工作效率。</a:t>
            </a:r>
            <a:endParaRPr lang="zh-CN" altLang="en-US" sz="2400" b="0" dirty="0">
              <a:latin typeface="方正仿宋_GBK" panose="03000509000000000000" pitchFamily="65" charset="-122"/>
              <a:ea typeface="方正仿宋_GBK" panose="03000509000000000000" pitchFamily="65" charset="-122"/>
            </a:endParaRPr>
          </a:p>
        </p:txBody>
      </p:sp>
    </p:spTree>
    <p:custDataLst>
      <p:tags r:id="rId1"/>
    </p:custData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346075" y="796290"/>
            <a:ext cx="8637905" cy="2386965"/>
          </a:xfrm>
          <a:prstGeom prst="rect">
            <a:avLst/>
          </a:prstGeom>
          <a:noFill/>
          <a:ln w="9525">
            <a:noFill/>
          </a:ln>
        </p:spPr>
        <p:txBody>
          <a:bodyPr wrap="square">
            <a:spAutoFit/>
          </a:bodyPr>
          <a:lstStyle/>
          <a:p>
            <a:pPr algn="just" fontAlgn="auto">
              <a:lnSpc>
                <a:spcPts val="3580"/>
              </a:lnSpc>
            </a:pPr>
            <a:r>
              <a:rPr lang="en-US" altLang="zh-CN" sz="2400" dirty="0">
                <a:latin typeface="宋体" panose="02010600030101010101" pitchFamily="2" charset="-122"/>
                <a:ea typeface="宋体" panose="02010600030101010101" pitchFamily="2" charset="-122"/>
              </a:rPr>
              <a:t> </a:t>
            </a:r>
            <a:r>
              <a:rPr lang="en-US" altLang="zh-CN" sz="2400" dirty="0" smtClean="0">
                <a:latin typeface="宋体" panose="02010600030101010101" pitchFamily="2" charset="-122"/>
                <a:ea typeface="宋体" panose="02010600030101010101" pitchFamily="2" charset="-122"/>
              </a:rPr>
              <a:t>   </a:t>
            </a:r>
            <a:r>
              <a:rPr lang="zh-CN" sz="2400" b="0" dirty="0" smtClean="0">
                <a:latin typeface="方正楷体_GBK" panose="03000509000000000000" pitchFamily="65" charset="-122"/>
                <a:ea typeface="方正楷体_GBK" panose="03000509000000000000" pitchFamily="65" charset="-122"/>
              </a:rPr>
              <a:t>三</a:t>
            </a:r>
            <a:r>
              <a:rPr lang="zh-CN" sz="2400" b="0" dirty="0">
                <a:latin typeface="方正楷体_GBK" panose="03000509000000000000" pitchFamily="65" charset="-122"/>
                <a:ea typeface="方正楷体_GBK" panose="03000509000000000000" pitchFamily="65" charset="-122"/>
              </a:rPr>
              <a:t>是采用合同管理方式规范修志行为。</a:t>
            </a:r>
            <a:r>
              <a:rPr lang="zh-CN" sz="2400" b="0" dirty="0">
                <a:latin typeface="方正仿宋_GBK" panose="03000509000000000000" pitchFamily="65" charset="-122"/>
                <a:ea typeface="方正仿宋_GBK" panose="03000509000000000000" pitchFamily="65" charset="-122"/>
              </a:rPr>
              <a:t>针对参与志书编纂的部属机构、行业协会、学会等单位，提供修志经费支持，以合同</a:t>
            </a:r>
            <a:r>
              <a:rPr lang="zh-CN" sz="2400" b="0" dirty="0" smtClean="0">
                <a:latin typeface="方正仿宋_GBK" panose="03000509000000000000" pitchFamily="65" charset="-122"/>
                <a:ea typeface="方正仿宋_GBK" panose="03000509000000000000" pitchFamily="65" charset="-122"/>
              </a:rPr>
              <a:t>方式</a:t>
            </a:r>
            <a:r>
              <a:rPr lang="zh-CN" altLang="en-US" sz="2400" dirty="0">
                <a:latin typeface="方正仿宋_GBK" panose="03000509000000000000" pitchFamily="65" charset="-122"/>
                <a:ea typeface="方正仿宋_GBK" panose="03000509000000000000" pitchFamily="65" charset="-122"/>
              </a:rPr>
              <a:t>实行</a:t>
            </a:r>
            <a:r>
              <a:rPr lang="zh-CN" sz="2400" b="0" dirty="0" smtClean="0">
                <a:latin typeface="方正仿宋_GBK" panose="03000509000000000000" pitchFamily="65" charset="-122"/>
                <a:ea typeface="方正仿宋_GBK" panose="03000509000000000000" pitchFamily="65" charset="-122"/>
              </a:rPr>
              <a:t>严格</a:t>
            </a:r>
            <a:r>
              <a:rPr lang="zh-CN" altLang="en-US" sz="2400" b="0" dirty="0" smtClean="0">
                <a:latin typeface="方正仿宋_GBK" panose="03000509000000000000" pitchFamily="65" charset="-122"/>
                <a:ea typeface="方正仿宋_GBK" panose="03000509000000000000" pitchFamily="65" charset="-122"/>
              </a:rPr>
              <a:t>监管</a:t>
            </a:r>
            <a:r>
              <a:rPr lang="zh-CN" sz="2400" b="0" dirty="0" smtClean="0">
                <a:latin typeface="方正仿宋_GBK" panose="03000509000000000000" pitchFamily="65" charset="-122"/>
                <a:ea typeface="方正仿宋_GBK" panose="03000509000000000000" pitchFamily="65" charset="-122"/>
              </a:rPr>
              <a:t>，</a:t>
            </a:r>
            <a:r>
              <a:rPr lang="zh-CN" sz="2400" b="0" dirty="0">
                <a:latin typeface="方正仿宋_GBK" panose="03000509000000000000" pitchFamily="65" charset="-122"/>
                <a:ea typeface="方正仿宋_GBK" panose="03000509000000000000" pitchFamily="65" charset="-122"/>
              </a:rPr>
              <a:t>就经费</a:t>
            </a:r>
            <a:r>
              <a:rPr lang="zh-CN" sz="2400" b="0" dirty="0" smtClean="0">
                <a:latin typeface="方正仿宋_GBK" panose="03000509000000000000" pitchFamily="65" charset="-122"/>
                <a:ea typeface="方正仿宋_GBK" panose="03000509000000000000" pitchFamily="65" charset="-122"/>
              </a:rPr>
              <a:t>申请使用</a:t>
            </a:r>
            <a:r>
              <a:rPr lang="zh-CN" altLang="en-US" sz="2400" b="0" dirty="0" smtClean="0">
                <a:latin typeface="方正仿宋_GBK" panose="03000509000000000000" pitchFamily="65" charset="-122"/>
                <a:ea typeface="方正仿宋_GBK" panose="03000509000000000000" pitchFamily="65" charset="-122"/>
              </a:rPr>
              <a:t>管理</a:t>
            </a:r>
            <a:r>
              <a:rPr lang="zh-CN" sz="2400" b="0" dirty="0" smtClean="0">
                <a:latin typeface="方正仿宋_GBK" panose="03000509000000000000" pitchFamily="65" charset="-122"/>
                <a:ea typeface="方正仿宋_GBK" panose="03000509000000000000" pitchFamily="65" charset="-122"/>
              </a:rPr>
              <a:t>、</a:t>
            </a:r>
            <a:r>
              <a:rPr lang="zh-CN" sz="2400" b="0" dirty="0">
                <a:latin typeface="方正仿宋_GBK" panose="03000509000000000000" pitchFamily="65" charset="-122"/>
                <a:ea typeface="方正仿宋_GBK" panose="03000509000000000000" pitchFamily="65" charset="-122"/>
              </a:rPr>
              <a:t>志稿完成时间</a:t>
            </a:r>
            <a:r>
              <a:rPr lang="zh-CN" sz="2400" b="0" dirty="0" smtClean="0">
                <a:latin typeface="方正仿宋_GBK" panose="03000509000000000000" pitchFamily="65" charset="-122"/>
                <a:ea typeface="方正仿宋_GBK" panose="03000509000000000000" pitchFamily="65" charset="-122"/>
              </a:rPr>
              <a:t>、</a:t>
            </a:r>
            <a:r>
              <a:rPr lang="zh-CN" altLang="en-US" sz="2400" b="0" dirty="0" smtClean="0">
                <a:latin typeface="方正仿宋_GBK" panose="03000509000000000000" pitchFamily="65" charset="-122"/>
                <a:ea typeface="方正仿宋_GBK" panose="03000509000000000000" pitchFamily="65" charset="-122"/>
              </a:rPr>
              <a:t>志书</a:t>
            </a:r>
            <a:r>
              <a:rPr lang="zh-CN" sz="2400" b="0" dirty="0" smtClean="0">
                <a:latin typeface="方正仿宋_GBK" panose="03000509000000000000" pitchFamily="65" charset="-122"/>
                <a:ea typeface="方正仿宋_GBK" panose="03000509000000000000" pitchFamily="65" charset="-122"/>
              </a:rPr>
              <a:t>质量</a:t>
            </a:r>
            <a:r>
              <a:rPr lang="zh-CN" sz="2400" b="0" dirty="0">
                <a:latin typeface="方正仿宋_GBK" panose="03000509000000000000" pitchFamily="65" charset="-122"/>
                <a:ea typeface="方正仿宋_GBK" panose="03000509000000000000" pitchFamily="65" charset="-122"/>
              </a:rPr>
              <a:t>保障等签订协议，</a:t>
            </a:r>
            <a:r>
              <a:rPr lang="zh-CN" sz="2400" b="0" dirty="0" smtClean="0">
                <a:latin typeface="方正仿宋_GBK" panose="03000509000000000000" pitchFamily="65" charset="-122"/>
                <a:ea typeface="方正仿宋_GBK" panose="03000509000000000000" pitchFamily="65" charset="-122"/>
              </a:rPr>
              <a:t>把</a:t>
            </a:r>
            <a:r>
              <a:rPr lang="zh-CN" altLang="en-US" sz="2400" dirty="0">
                <a:latin typeface="方正仿宋_GBK" panose="03000509000000000000" pitchFamily="65" charset="-122"/>
                <a:ea typeface="方正仿宋_GBK" panose="03000509000000000000" pitchFamily="65" charset="-122"/>
              </a:rPr>
              <a:t>组织</a:t>
            </a:r>
            <a:r>
              <a:rPr lang="zh-CN" sz="2400" b="0" dirty="0" smtClean="0">
                <a:latin typeface="方正仿宋_GBK" panose="03000509000000000000" pitchFamily="65" charset="-122"/>
                <a:ea typeface="方正仿宋_GBK" panose="03000509000000000000" pitchFamily="65" charset="-122"/>
              </a:rPr>
              <a:t>这</a:t>
            </a:r>
            <a:r>
              <a:rPr lang="zh-CN" sz="2400" b="0" dirty="0">
                <a:latin typeface="方正仿宋_GBK" panose="03000509000000000000" pitchFamily="65" charset="-122"/>
                <a:ea typeface="方正仿宋_GBK" panose="03000509000000000000" pitchFamily="65" charset="-122"/>
              </a:rPr>
              <a:t>部分志书编纂从行政手段转为合同约束，取得了较好成效。</a:t>
            </a:r>
            <a:endParaRPr lang="zh-CN" altLang="en-US" sz="2400" b="0" dirty="0">
              <a:latin typeface="方正仿宋_GBK" panose="03000509000000000000" pitchFamily="65" charset="-122"/>
              <a:ea typeface="方正仿宋_GBK" panose="03000509000000000000" pitchFamily="65" charset="-122"/>
            </a:endParaRPr>
          </a:p>
        </p:txBody>
      </p:sp>
    </p:spTree>
    <p:custDataLst>
      <p:tags r:id="rId1"/>
    </p:custData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299720" y="957580"/>
            <a:ext cx="8545195" cy="2207260"/>
          </a:xfrm>
          <a:prstGeom prst="rect">
            <a:avLst/>
          </a:prstGeom>
          <a:noFill/>
          <a:ln w="9525">
            <a:noFill/>
          </a:ln>
        </p:spPr>
        <p:txBody>
          <a:bodyPr wrap="square">
            <a:spAutoFit/>
          </a:bodyPr>
          <a:lstStyle/>
          <a:p>
            <a:pPr algn="just"/>
            <a:r>
              <a:rPr lang="en-US" altLang="zh-CN" sz="2400" dirty="0">
                <a:latin typeface="方正黑体_GBK" panose="03000509000000000000" pitchFamily="65" charset="-122"/>
                <a:ea typeface="方正黑体_GBK" panose="03000509000000000000" pitchFamily="65" charset="-122"/>
                <a:cs typeface="宋体" panose="02010600030101010101" pitchFamily="2" charset="-122"/>
              </a:rPr>
              <a:t> </a:t>
            </a:r>
            <a:r>
              <a:rPr lang="en-US" altLang="zh-CN" sz="2400" dirty="0" smtClean="0">
                <a:latin typeface="方正黑体_GBK" panose="03000509000000000000" pitchFamily="65" charset="-122"/>
                <a:ea typeface="方正黑体_GBK" panose="03000509000000000000" pitchFamily="65" charset="-122"/>
                <a:cs typeface="宋体" panose="02010600030101010101" pitchFamily="2" charset="-122"/>
              </a:rPr>
              <a:t>       4.</a:t>
            </a:r>
            <a:r>
              <a:rPr lang="zh-CN" sz="2400" dirty="0" smtClean="0">
                <a:latin typeface="方正黑体_GBK" panose="03000509000000000000" pitchFamily="65" charset="-122"/>
                <a:ea typeface="方正黑体_GBK" panose="03000509000000000000" pitchFamily="65" charset="-122"/>
                <a:cs typeface="宋体" panose="02010600030101010101" pitchFamily="2" charset="-122"/>
              </a:rPr>
              <a:t>强化</a:t>
            </a:r>
            <a:r>
              <a:rPr lang="zh-CN" sz="2400" dirty="0">
                <a:latin typeface="方正黑体_GBK" panose="03000509000000000000" pitchFamily="65" charset="-122"/>
                <a:ea typeface="方正黑体_GBK" panose="03000509000000000000" pitchFamily="65" charset="-122"/>
                <a:cs typeface="宋体" panose="02010600030101010101" pitchFamily="2" charset="-122"/>
              </a:rPr>
              <a:t>省志办对二轮省志编纂的指导</a:t>
            </a:r>
          </a:p>
          <a:p>
            <a:pPr algn="just"/>
            <a:endParaRPr lang="zh-CN" sz="2400" b="1" dirty="0">
              <a:latin typeface="宋体" panose="02010600030101010101" pitchFamily="2" charset="-122"/>
              <a:ea typeface="宋体" panose="02010600030101010101" pitchFamily="2" charset="-122"/>
              <a:cs typeface="宋体" panose="02010600030101010101" pitchFamily="2" charset="-122"/>
            </a:endParaRPr>
          </a:p>
          <a:p>
            <a:pPr algn="just" fontAlgn="auto">
              <a:lnSpc>
                <a:spcPts val="3580"/>
              </a:lnSpc>
            </a:pPr>
            <a:r>
              <a:rPr lang="en-US" altLang="zh-CN" sz="2400" b="0" dirty="0" smtClean="0">
                <a:latin typeface="宋体" panose="02010600030101010101" pitchFamily="2" charset="-122"/>
                <a:ea typeface="宋体" panose="02010600030101010101" pitchFamily="2" charset="-122"/>
                <a:cs typeface="宋体" panose="02010600030101010101" pitchFamily="2" charset="-122"/>
              </a:rPr>
              <a:t>    </a:t>
            </a:r>
            <a:r>
              <a:rPr lang="zh-CN" sz="2400" b="0" dirty="0" smtClean="0">
                <a:latin typeface="方正仿宋_GBK" panose="03000509000000000000" pitchFamily="65" charset="-122"/>
                <a:ea typeface="方正仿宋_GBK" panose="03000509000000000000" pitchFamily="65" charset="-122"/>
                <a:cs typeface="宋体" panose="02010600030101010101" pitchFamily="2" charset="-122"/>
              </a:rPr>
              <a:t>省志</a:t>
            </a:r>
            <a:r>
              <a:rPr lang="zh-CN" sz="2400" b="0" dirty="0">
                <a:latin typeface="方正仿宋_GBK" panose="03000509000000000000" pitchFamily="65" charset="-122"/>
                <a:ea typeface="方正仿宋_GBK" panose="03000509000000000000" pitchFamily="65" charset="-122"/>
                <a:cs typeface="宋体" panose="02010600030101010101" pitchFamily="2" charset="-122"/>
              </a:rPr>
              <a:t>办整合全办力量，集中优势资源，扎实</a:t>
            </a:r>
            <a:r>
              <a:rPr lang="zh-CN" sz="2400" b="0" dirty="0" smtClean="0">
                <a:latin typeface="方正仿宋_GBK" panose="03000509000000000000" pitchFamily="65" charset="-122"/>
                <a:ea typeface="方正仿宋_GBK" panose="03000509000000000000" pitchFamily="65" charset="-122"/>
                <a:cs typeface="宋体" panose="02010600030101010101" pitchFamily="2" charset="-122"/>
              </a:rPr>
              <a:t>做好</a:t>
            </a:r>
            <a:r>
              <a:rPr lang="zh-CN" altLang="en-US" sz="2400" dirty="0">
                <a:latin typeface="方正仿宋_GBK" panose="03000509000000000000" pitchFamily="65" charset="-122"/>
                <a:ea typeface="方正仿宋_GBK" panose="03000509000000000000" pitchFamily="65" charset="-122"/>
                <a:cs typeface="宋体" panose="02010600030101010101" pitchFamily="2" charset="-122"/>
              </a:rPr>
              <a:t>联系</a:t>
            </a:r>
            <a:r>
              <a:rPr lang="zh-CN" sz="2400" b="0" dirty="0" smtClean="0">
                <a:latin typeface="方正仿宋_GBK" panose="03000509000000000000" pitchFamily="65" charset="-122"/>
                <a:ea typeface="方正仿宋_GBK" panose="03000509000000000000" pitchFamily="65" charset="-122"/>
                <a:cs typeface="宋体" panose="02010600030101010101" pitchFamily="2" charset="-122"/>
              </a:rPr>
              <a:t>推动</a:t>
            </a:r>
            <a:r>
              <a:rPr lang="zh-CN" sz="2400" b="0" dirty="0">
                <a:latin typeface="方正仿宋_GBK" panose="03000509000000000000" pitchFamily="65" charset="-122"/>
                <a:ea typeface="方正仿宋_GBK" panose="03000509000000000000" pitchFamily="65" charset="-122"/>
                <a:cs typeface="宋体" panose="02010600030101010101" pitchFamily="2" charset="-122"/>
              </a:rPr>
              <a:t>、人员培训、</a:t>
            </a:r>
            <a:r>
              <a:rPr lang="zh-CN" sz="2400" b="0" dirty="0" smtClean="0">
                <a:latin typeface="方正仿宋_GBK" panose="03000509000000000000" pitchFamily="65" charset="-122"/>
                <a:ea typeface="方正仿宋_GBK" panose="03000509000000000000" pitchFamily="65" charset="-122"/>
                <a:cs typeface="宋体" panose="02010600030101010101" pitchFamily="2" charset="-122"/>
              </a:rPr>
              <a:t>编纂</a:t>
            </a:r>
            <a:r>
              <a:rPr lang="zh-CN" altLang="en-US" sz="2400" dirty="0">
                <a:latin typeface="方正仿宋_GBK" panose="03000509000000000000" pitchFamily="65" charset="-122"/>
                <a:ea typeface="方正仿宋_GBK" panose="03000509000000000000" pitchFamily="65" charset="-122"/>
                <a:cs typeface="宋体" panose="02010600030101010101" pitchFamily="2" charset="-122"/>
              </a:rPr>
              <a:t>辅导</a:t>
            </a:r>
            <a:r>
              <a:rPr lang="zh-CN" sz="2400" b="0" dirty="0" smtClean="0">
                <a:latin typeface="方正仿宋_GBK" panose="03000509000000000000" pitchFamily="65" charset="-122"/>
                <a:ea typeface="方正仿宋_GBK" panose="03000509000000000000" pitchFamily="65" charset="-122"/>
                <a:cs typeface="宋体" panose="02010600030101010101" pitchFamily="2" charset="-122"/>
              </a:rPr>
              <a:t>、</a:t>
            </a:r>
            <a:r>
              <a:rPr lang="zh-CN" sz="2400" b="0" dirty="0">
                <a:latin typeface="方正仿宋_GBK" panose="03000509000000000000" pitchFamily="65" charset="-122"/>
                <a:ea typeface="方正仿宋_GBK" panose="03000509000000000000" pitchFamily="65" charset="-122"/>
                <a:cs typeface="宋体" panose="02010600030101010101" pitchFamily="2" charset="-122"/>
              </a:rPr>
              <a:t>经费落实等各项工作，为省志</a:t>
            </a:r>
            <a:r>
              <a:rPr lang="zh-CN" sz="2400" b="0" dirty="0" smtClean="0">
                <a:latin typeface="方正仿宋_GBK" panose="03000509000000000000" pitchFamily="65" charset="-122"/>
                <a:ea typeface="方正仿宋_GBK" panose="03000509000000000000" pitchFamily="65" charset="-122"/>
                <a:cs typeface="宋体" panose="02010600030101010101" pitchFamily="2" charset="-122"/>
              </a:rPr>
              <a:t>编纂</a:t>
            </a:r>
            <a:r>
              <a:rPr lang="zh-CN" altLang="en-US" sz="2400" dirty="0">
                <a:latin typeface="方正仿宋_GBK" panose="03000509000000000000" pitchFamily="65" charset="-122"/>
                <a:ea typeface="方正仿宋_GBK" panose="03000509000000000000" pitchFamily="65" charset="-122"/>
                <a:cs typeface="宋体" panose="02010600030101010101" pitchFamily="2" charset="-122"/>
              </a:rPr>
              <a:t>稳步</a:t>
            </a:r>
            <a:r>
              <a:rPr lang="zh-CN" sz="2400" b="0" dirty="0" smtClean="0">
                <a:latin typeface="方正仿宋_GBK" panose="03000509000000000000" pitchFamily="65" charset="-122"/>
                <a:ea typeface="方正仿宋_GBK" panose="03000509000000000000" pitchFamily="65" charset="-122"/>
                <a:cs typeface="宋体" panose="02010600030101010101" pitchFamily="2" charset="-122"/>
              </a:rPr>
              <a:t>推进</a:t>
            </a:r>
            <a:r>
              <a:rPr lang="zh-CN" sz="2400" b="0" dirty="0">
                <a:latin typeface="方正仿宋_GBK" panose="03000509000000000000" pitchFamily="65" charset="-122"/>
                <a:ea typeface="方正仿宋_GBK" panose="03000509000000000000" pitchFamily="65" charset="-122"/>
                <a:cs typeface="宋体" panose="02010600030101010101" pitchFamily="2" charset="-122"/>
              </a:rPr>
              <a:t>提供了有力保障。</a:t>
            </a:r>
            <a:endParaRPr lang="zh-CN" altLang="en-US" sz="2400" dirty="0">
              <a:latin typeface="方正仿宋_GBK" panose="03000509000000000000" pitchFamily="65" charset="-122"/>
              <a:ea typeface="方正仿宋_GBK" panose="03000509000000000000" pitchFamily="65" charset="-122"/>
              <a:cs typeface="宋体" panose="02010600030101010101" pitchFamily="2" charset="-122"/>
            </a:endParaRPr>
          </a:p>
        </p:txBody>
      </p:sp>
    </p:spTree>
    <p:custDataLst>
      <p:tags r:id="rId1"/>
    </p:custData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370205" y="515620"/>
            <a:ext cx="8503920" cy="3785652"/>
          </a:xfrm>
          <a:prstGeom prst="rect">
            <a:avLst/>
          </a:prstGeom>
          <a:noFill/>
          <a:ln w="9525">
            <a:noFill/>
          </a:ln>
        </p:spPr>
        <p:txBody>
          <a:bodyPr wrap="square">
            <a:spAutoFit/>
          </a:bodyPr>
          <a:lstStyle/>
          <a:p>
            <a:pPr algn="just" fontAlgn="auto">
              <a:lnSpc>
                <a:spcPts val="3580"/>
              </a:lnSpc>
            </a:pPr>
            <a:r>
              <a:rPr lang="en-US" altLang="zh-CN" sz="2400" dirty="0">
                <a:latin typeface="仿宋_GB2312" panose="02010609030101010101" charset="-122"/>
                <a:ea typeface="仿宋_GB2312" panose="02010609030101010101" charset="-122"/>
                <a:cs typeface="仿宋_GB2312" panose="02010609030101010101" charset="-122"/>
              </a:rPr>
              <a:t> </a:t>
            </a:r>
            <a:r>
              <a:rPr lang="en-US" altLang="zh-CN" sz="2400" dirty="0" smtClean="0">
                <a:latin typeface="仿宋_GB2312" panose="02010609030101010101" charset="-122"/>
                <a:ea typeface="仿宋_GB2312" panose="02010609030101010101" charset="-122"/>
                <a:cs typeface="仿宋_GB2312" panose="02010609030101010101" charset="-122"/>
              </a:rPr>
              <a:t>   </a:t>
            </a:r>
            <a:r>
              <a:rPr lang="zh-CN" sz="2400" b="0" dirty="0" smtClean="0">
                <a:latin typeface="方正楷体_GBK" panose="03000509000000000000" pitchFamily="65" charset="-122"/>
                <a:ea typeface="方正楷体_GBK" panose="03000509000000000000" pitchFamily="65" charset="-122"/>
                <a:cs typeface="仿宋_GB2312" panose="02010609030101010101" charset="-122"/>
              </a:rPr>
              <a:t>一</a:t>
            </a:r>
            <a:r>
              <a:rPr lang="zh-CN" sz="2400" b="0" dirty="0">
                <a:latin typeface="方正楷体_GBK" panose="03000509000000000000" pitchFamily="65" charset="-122"/>
                <a:ea typeface="方正楷体_GBK" panose="03000509000000000000" pitchFamily="65" charset="-122"/>
                <a:cs typeface="仿宋_GB2312" panose="02010609030101010101" charset="-122"/>
              </a:rPr>
              <a:t>是抓好统筹协调。</a:t>
            </a:r>
            <a:r>
              <a:rPr lang="zh-CN" sz="2400" b="0" dirty="0">
                <a:latin typeface="方正仿宋_GBK" panose="03000509000000000000" pitchFamily="65" charset="-122"/>
                <a:ea typeface="方正仿宋_GBK" panose="03000509000000000000" pitchFamily="65" charset="-122"/>
                <a:cs typeface="仿宋_GB2312" panose="02010609030101010101" charset="-122"/>
              </a:rPr>
              <a:t>前几年成立了</a:t>
            </a:r>
            <a:r>
              <a:rPr lang="zh-CN" sz="2400" b="0" dirty="0" smtClean="0">
                <a:latin typeface="方正仿宋_GBK" panose="03000509000000000000" pitchFamily="65" charset="-122"/>
                <a:ea typeface="方正仿宋_GBK" panose="03000509000000000000" pitchFamily="65" charset="-122"/>
                <a:cs typeface="仿宋_GB2312" panose="02010609030101010101" charset="-122"/>
              </a:rPr>
              <a:t>省志</a:t>
            </a:r>
            <a:r>
              <a:rPr lang="zh-CN" altLang="en-US" sz="2400" b="0" dirty="0" smtClean="0">
                <a:latin typeface="方正仿宋_GBK" panose="03000509000000000000" pitchFamily="65" charset="-122"/>
                <a:ea typeface="方正仿宋_GBK" panose="03000509000000000000" pitchFamily="65" charset="-122"/>
                <a:cs typeface="仿宋_GB2312" panose="02010609030101010101" charset="-122"/>
              </a:rPr>
              <a:t>编纂</a:t>
            </a:r>
            <a:r>
              <a:rPr lang="zh-CN" sz="2400" b="0" dirty="0" smtClean="0">
                <a:latin typeface="方正仿宋_GBK" panose="03000509000000000000" pitchFamily="65" charset="-122"/>
                <a:ea typeface="方正仿宋_GBK" panose="03000509000000000000" pitchFamily="65" charset="-122"/>
                <a:cs typeface="仿宋_GB2312" panose="02010609030101010101" charset="-122"/>
              </a:rPr>
              <a:t>总编</a:t>
            </a:r>
            <a:r>
              <a:rPr lang="zh-CN" sz="2400" b="0" dirty="0">
                <a:latin typeface="方正仿宋_GBK" panose="03000509000000000000" pitchFamily="65" charset="-122"/>
                <a:ea typeface="方正仿宋_GBK" panose="03000509000000000000" pitchFamily="65" charset="-122"/>
                <a:cs typeface="仿宋_GB2312" panose="02010609030101010101" charset="-122"/>
              </a:rPr>
              <a:t>室，统筹组织协调、业务研讨、进度统计、终审验收等工作，定期研究解决省志编纂中的热点难点问题，强化对进展迟缓志书的检查督促。总编室下设五个省志联络工作组，由省志办领导和有关处室负责人作为牵头责任人，采取</a:t>
            </a:r>
            <a:r>
              <a:rPr lang="en-US" sz="2400" b="0" dirty="0">
                <a:latin typeface="方正仿宋_GBK" panose="03000509000000000000" pitchFamily="65" charset="-122"/>
                <a:ea typeface="方正仿宋_GBK" panose="03000509000000000000" pitchFamily="65" charset="-122"/>
                <a:cs typeface="仿宋_GB2312" panose="02010609030101010101" charset="-122"/>
              </a:rPr>
              <a:t>“</a:t>
            </a:r>
            <a:r>
              <a:rPr lang="zh-CN" sz="2400" b="0" dirty="0">
                <a:latin typeface="方正仿宋_GBK" panose="03000509000000000000" pitchFamily="65" charset="-122"/>
                <a:ea typeface="方正仿宋_GBK" panose="03000509000000000000" pitchFamily="65" charset="-122"/>
                <a:cs typeface="仿宋_GB2312" panose="02010609030101010101" charset="-122"/>
              </a:rPr>
              <a:t>点对点</a:t>
            </a:r>
            <a:r>
              <a:rPr lang="en-US" sz="2400" b="0" dirty="0">
                <a:latin typeface="方正仿宋_GBK" panose="03000509000000000000" pitchFamily="65" charset="-122"/>
                <a:ea typeface="方正仿宋_GBK" panose="03000509000000000000" pitchFamily="65" charset="-122"/>
                <a:cs typeface="仿宋_GB2312" panose="02010609030101010101" charset="-122"/>
              </a:rPr>
              <a:t>”</a:t>
            </a:r>
            <a:r>
              <a:rPr lang="zh-CN" sz="2400" b="0" dirty="0">
                <a:latin typeface="方正仿宋_GBK" panose="03000509000000000000" pitchFamily="65" charset="-122"/>
                <a:ea typeface="方正仿宋_GBK" panose="03000509000000000000" pitchFamily="65" charset="-122"/>
                <a:cs typeface="仿宋_GB2312" panose="02010609030101010101" charset="-122"/>
              </a:rPr>
              <a:t>指导、</a:t>
            </a:r>
            <a:r>
              <a:rPr lang="en-US" sz="2400" b="0" dirty="0">
                <a:latin typeface="方正仿宋_GBK" panose="03000509000000000000" pitchFamily="65" charset="-122"/>
                <a:ea typeface="方正仿宋_GBK" panose="03000509000000000000" pitchFamily="65" charset="-122"/>
                <a:cs typeface="仿宋_GB2312" panose="02010609030101010101" charset="-122"/>
              </a:rPr>
              <a:t>“</a:t>
            </a:r>
            <a:r>
              <a:rPr lang="zh-CN" sz="2400" b="0" dirty="0">
                <a:latin typeface="方正仿宋_GBK" panose="03000509000000000000" pitchFamily="65" charset="-122"/>
                <a:ea typeface="方正仿宋_GBK" panose="03000509000000000000" pitchFamily="65" charset="-122"/>
                <a:cs typeface="仿宋_GB2312" panose="02010609030101010101" charset="-122"/>
              </a:rPr>
              <a:t>面对面</a:t>
            </a:r>
            <a:r>
              <a:rPr lang="en-US" sz="2400" b="0" dirty="0">
                <a:latin typeface="方正仿宋_GBK" panose="03000509000000000000" pitchFamily="65" charset="-122"/>
                <a:ea typeface="方正仿宋_GBK" panose="03000509000000000000" pitchFamily="65" charset="-122"/>
                <a:cs typeface="仿宋_GB2312" panose="02010609030101010101" charset="-122"/>
              </a:rPr>
              <a:t>”</a:t>
            </a:r>
            <a:r>
              <a:rPr lang="zh-CN" sz="2400" b="0" dirty="0">
                <a:latin typeface="方正仿宋_GBK" panose="03000509000000000000" pitchFamily="65" charset="-122"/>
                <a:ea typeface="方正仿宋_GBK" panose="03000509000000000000" pitchFamily="65" charset="-122"/>
                <a:cs typeface="仿宋_GB2312" panose="02010609030101010101" charset="-122"/>
              </a:rPr>
              <a:t>服务等方法，密切联系各承编单位，参与各分（专）志篇目制订、资料搜集、初稿撰写、统稿审稿等</a:t>
            </a:r>
            <a:r>
              <a:rPr lang="zh-CN" sz="2400" b="0" dirty="0" smtClean="0">
                <a:latin typeface="方正仿宋_GBK" panose="03000509000000000000" pitchFamily="65" charset="-122"/>
                <a:ea typeface="方正仿宋_GBK" panose="03000509000000000000" pitchFamily="65" charset="-122"/>
                <a:cs typeface="仿宋_GB2312" panose="02010609030101010101" charset="-122"/>
              </a:rPr>
              <a:t>各</a:t>
            </a:r>
            <a:r>
              <a:rPr lang="zh-CN" altLang="en-US" sz="2400" dirty="0" smtClean="0">
                <a:latin typeface="方正仿宋_GBK" panose="03000509000000000000" pitchFamily="65" charset="-122"/>
                <a:ea typeface="方正仿宋_GBK" panose="03000509000000000000" pitchFamily="65" charset="-122"/>
                <a:cs typeface="仿宋_GB2312" panose="02010609030101010101" charset="-122"/>
              </a:rPr>
              <a:t>个环节</a:t>
            </a:r>
            <a:r>
              <a:rPr lang="zh-CN" sz="2400" b="0" dirty="0" smtClean="0">
                <a:latin typeface="方正仿宋_GBK" panose="03000509000000000000" pitchFamily="65" charset="-122"/>
                <a:ea typeface="方正仿宋_GBK" panose="03000509000000000000" pitchFamily="65" charset="-122"/>
                <a:cs typeface="仿宋_GB2312" panose="02010609030101010101" charset="-122"/>
              </a:rPr>
              <a:t>，深化</a:t>
            </a:r>
            <a:r>
              <a:rPr lang="zh-CN" altLang="en-US" sz="2400" b="0" dirty="0" smtClean="0">
                <a:latin typeface="方正仿宋_GBK" panose="03000509000000000000" pitchFamily="65" charset="-122"/>
                <a:ea typeface="方正仿宋_GBK" panose="03000509000000000000" pitchFamily="65" charset="-122"/>
                <a:cs typeface="仿宋_GB2312" panose="02010609030101010101" charset="-122"/>
              </a:rPr>
              <a:t>了</a:t>
            </a:r>
            <a:r>
              <a:rPr lang="zh-CN" sz="2400" b="0" dirty="0" smtClean="0">
                <a:latin typeface="方正仿宋_GBK" panose="03000509000000000000" pitchFamily="65" charset="-122"/>
                <a:ea typeface="方正仿宋_GBK" panose="03000509000000000000" pitchFamily="65" charset="-122"/>
                <a:cs typeface="仿宋_GB2312" panose="02010609030101010101" charset="-122"/>
              </a:rPr>
              <a:t>编纂</a:t>
            </a:r>
            <a:r>
              <a:rPr lang="zh-CN" altLang="en-US" sz="2400" dirty="0">
                <a:latin typeface="方正仿宋_GBK" panose="03000509000000000000" pitchFamily="65" charset="-122"/>
                <a:ea typeface="方正仿宋_GBK" panose="03000509000000000000" pitchFamily="65" charset="-122"/>
                <a:cs typeface="仿宋_GB2312" panose="02010609030101010101" charset="-122"/>
              </a:rPr>
              <a:t>辅导</a:t>
            </a:r>
            <a:r>
              <a:rPr lang="zh-CN" sz="2400" b="0" dirty="0" smtClean="0">
                <a:latin typeface="方正仿宋_GBK" panose="03000509000000000000" pitchFamily="65" charset="-122"/>
                <a:ea typeface="方正仿宋_GBK" panose="03000509000000000000" pitchFamily="65" charset="-122"/>
                <a:cs typeface="仿宋_GB2312" panose="02010609030101010101" charset="-122"/>
              </a:rPr>
              <a:t>。</a:t>
            </a:r>
            <a:endParaRPr lang="zh-CN" altLang="en-US" sz="2400" dirty="0">
              <a:latin typeface="方正仿宋_GBK" panose="03000509000000000000" pitchFamily="65" charset="-122"/>
              <a:ea typeface="方正仿宋_GBK" panose="03000509000000000000" pitchFamily="65" charset="-122"/>
              <a:cs typeface="仿宋_GB2312" panose="02010609030101010101" charset="-122"/>
            </a:endParaRPr>
          </a:p>
        </p:txBody>
      </p:sp>
    </p:spTree>
    <p:custDataLst>
      <p:tags r:id="rId1"/>
    </p:custData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361950" y="735965"/>
            <a:ext cx="8435975" cy="3305175"/>
          </a:xfrm>
          <a:prstGeom prst="rect">
            <a:avLst/>
          </a:prstGeom>
          <a:noFill/>
          <a:ln w="9525">
            <a:noFill/>
          </a:ln>
        </p:spPr>
        <p:txBody>
          <a:bodyPr wrap="square">
            <a:spAutoFit/>
          </a:bodyPr>
          <a:lstStyle/>
          <a:p>
            <a:pPr algn="just" fontAlgn="auto">
              <a:lnSpc>
                <a:spcPts val="3580"/>
              </a:lnSpc>
            </a:pPr>
            <a:r>
              <a:rPr lang="en-US" altLang="zh-CN" sz="2400" dirty="0">
                <a:latin typeface="宋体" panose="02010600030101010101" pitchFamily="2" charset="-122"/>
                <a:ea typeface="宋体" panose="02010600030101010101" pitchFamily="2" charset="-122"/>
                <a:cs typeface="宋体" panose="02010600030101010101" pitchFamily="2" charset="-122"/>
              </a:rPr>
              <a:t> </a:t>
            </a:r>
            <a:r>
              <a:rPr lang="en-US" altLang="zh-CN" sz="2400" dirty="0" smtClean="0">
                <a:latin typeface="宋体" panose="02010600030101010101" pitchFamily="2" charset="-122"/>
                <a:ea typeface="宋体" panose="02010600030101010101" pitchFamily="2" charset="-122"/>
                <a:cs typeface="宋体" panose="02010600030101010101" pitchFamily="2" charset="-122"/>
              </a:rPr>
              <a:t>   </a:t>
            </a:r>
            <a:r>
              <a:rPr lang="zh-CN" sz="2400" b="0" dirty="0" smtClean="0">
                <a:latin typeface="方正楷体_GBK" panose="03000509000000000000" pitchFamily="65" charset="-122"/>
                <a:ea typeface="方正楷体_GBK" panose="03000509000000000000" pitchFamily="65" charset="-122"/>
                <a:cs typeface="宋体" panose="02010600030101010101" pitchFamily="2" charset="-122"/>
              </a:rPr>
              <a:t>二</a:t>
            </a:r>
            <a:r>
              <a:rPr lang="zh-CN" sz="2400" b="0" dirty="0">
                <a:latin typeface="方正楷体_GBK" panose="03000509000000000000" pitchFamily="65" charset="-122"/>
                <a:ea typeface="方正楷体_GBK" panose="03000509000000000000" pitchFamily="65" charset="-122"/>
                <a:cs typeface="宋体" panose="02010600030101010101" pitchFamily="2" charset="-122"/>
              </a:rPr>
              <a:t>是加强人员培训。</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建立分级分类培训机制，针对承编单位主编和修志人员、志书编纂所处不同阶段，每年都举办相应主题的培训班</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a:t>
            </a:r>
            <a:r>
              <a:rPr lang="zh-CN" altLang="en-US" sz="2400" b="0" dirty="0" smtClean="0">
                <a:latin typeface="Times New Roman" panose="02020603050405020304" pitchFamily="18" charset="0"/>
                <a:ea typeface="方正仿宋_GBK" panose="03000509000000000000" pitchFamily="65" charset="-122"/>
                <a:cs typeface="Times New Roman" panose="02020603050405020304" pitchFamily="18" charset="0"/>
              </a:rPr>
              <a:t>共</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举办</a:t>
            </a:r>
            <a:r>
              <a:rPr lang="zh-CN" altLang="en-US" sz="2400" b="0" dirty="0" smtClean="0">
                <a:latin typeface="Times New Roman" panose="02020603050405020304" pitchFamily="18" charset="0"/>
                <a:ea typeface="方正仿宋_GBK" panose="03000509000000000000" pitchFamily="65" charset="-122"/>
                <a:cs typeface="Times New Roman" panose="02020603050405020304" pitchFamily="18" charset="0"/>
              </a:rPr>
              <a:t>了</a:t>
            </a:r>
            <a:r>
              <a:rPr lang="en-US" sz="2400" b="0" dirty="0" smtClean="0">
                <a:latin typeface="Times New Roman" panose="02020603050405020304" pitchFamily="18" charset="0"/>
                <a:ea typeface="方正仿宋_GBK" panose="03000509000000000000" pitchFamily="65" charset="-122"/>
                <a:cs typeface="Times New Roman" panose="02020603050405020304" pitchFamily="18" charset="0"/>
              </a:rPr>
              <a:t>10</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多期培训了</a:t>
            </a:r>
            <a:r>
              <a:rPr lang="en-US" sz="2400" b="0" dirty="0">
                <a:latin typeface="Times New Roman" panose="02020603050405020304" pitchFamily="18" charset="0"/>
                <a:ea typeface="方正仿宋_GBK" panose="03000509000000000000" pitchFamily="65" charset="-122"/>
                <a:cs typeface="Times New Roman" panose="02020603050405020304" pitchFamily="18" charset="0"/>
              </a:rPr>
              <a:t>1000</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多</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人</a:t>
            </a:r>
            <a:r>
              <a:rPr lang="zh-CN" altLang="en-US" sz="2400" b="0" dirty="0" smtClean="0">
                <a:latin typeface="Times New Roman" panose="02020603050405020304" pitchFamily="18" charset="0"/>
                <a:ea typeface="方正仿宋_GBK" panose="03000509000000000000" pitchFamily="65" charset="-122"/>
                <a:cs typeface="Times New Roman" panose="02020603050405020304" pitchFamily="18" charset="0"/>
              </a:rPr>
              <a:t>次</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并通过建立省志资料库、编发《省志工作简报》、在</a:t>
            </a:r>
            <a:r>
              <a:rPr lang="en-US" sz="2400" b="0" dirty="0">
                <a:latin typeface="Times New Roman" panose="02020603050405020304" pitchFamily="18" charset="0"/>
                <a:ea typeface="方正仿宋_GBK" panose="03000509000000000000" pitchFamily="65" charset="-122"/>
                <a:cs typeface="Times New Roman" panose="02020603050405020304" pitchFamily="18" charset="0"/>
              </a:rPr>
              <a:t>“</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江苏省地方志网站</a:t>
            </a:r>
            <a:r>
              <a:rPr lang="en-US" sz="2400" b="0" dirty="0">
                <a:latin typeface="Times New Roman" panose="02020603050405020304" pitchFamily="18" charset="0"/>
                <a:ea typeface="方正仿宋_GBK" panose="03000509000000000000" pitchFamily="65" charset="-122"/>
                <a:cs typeface="Times New Roman" panose="02020603050405020304" pitchFamily="18" charset="0"/>
              </a:rPr>
              <a:t>”</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开设二轮省志专题栏目等</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形式</a:t>
            </a:r>
            <a:r>
              <a:rPr lang="zh-CN" altLang="en-US" sz="2400" b="0" dirty="0" smtClean="0">
                <a:latin typeface="Times New Roman" panose="02020603050405020304" pitchFamily="18" charset="0"/>
                <a:ea typeface="方正仿宋_GBK" panose="03000509000000000000" pitchFamily="65" charset="-122"/>
                <a:cs typeface="Times New Roman" panose="02020603050405020304" pitchFamily="18" charset="0"/>
              </a:rPr>
              <a:t>，</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搭建</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资源共享平台，促进省志修志人员加强业务交流</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a:t>
            </a:r>
            <a:r>
              <a:rPr lang="zh-CN" altLang="en-US" sz="2400" dirty="0">
                <a:latin typeface="Times New Roman" panose="02020603050405020304" pitchFamily="18" charset="0"/>
                <a:ea typeface="方正仿宋_GBK" panose="03000509000000000000" pitchFamily="65" charset="-122"/>
                <a:cs typeface="Times New Roman" panose="02020603050405020304" pitchFamily="18" charset="0"/>
              </a:rPr>
              <a:t>不断</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提高</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修志队伍理论素养和业务水平，为二轮省志编纂提供了人力资源保障。</a:t>
            </a:r>
            <a:endParaRPr lang="zh-CN" altLang="en-US" sz="2400" dirty="0">
              <a:latin typeface="Times New Roman" panose="02020603050405020304" pitchFamily="18" charset="0"/>
              <a:ea typeface="方正仿宋_GBK" panose="03000509000000000000" pitchFamily="65" charset="-122"/>
              <a:cs typeface="Times New Roman" panose="02020603050405020304" pitchFamily="18" charset="0"/>
            </a:endParaRPr>
          </a:p>
        </p:txBody>
      </p:sp>
    </p:spTree>
    <p:custDataLst>
      <p:tags r:id="rId1"/>
    </p:custData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240665" y="689610"/>
            <a:ext cx="8721090" cy="3764280"/>
          </a:xfrm>
          <a:prstGeom prst="rect">
            <a:avLst/>
          </a:prstGeom>
          <a:noFill/>
          <a:ln w="9525">
            <a:noFill/>
          </a:ln>
        </p:spPr>
        <p:txBody>
          <a:bodyPr wrap="square">
            <a:spAutoFit/>
          </a:bodyPr>
          <a:lstStyle/>
          <a:p>
            <a:pPr algn="just" fontAlgn="auto">
              <a:lnSpc>
                <a:spcPts val="3580"/>
              </a:lnSpc>
            </a:pPr>
            <a:r>
              <a:rPr lang="en-US" altLang="zh-CN" sz="2400" dirty="0">
                <a:latin typeface="宋体" panose="02010600030101010101" pitchFamily="2" charset="-122"/>
                <a:ea typeface="宋体" panose="02010600030101010101" pitchFamily="2" charset="-122"/>
              </a:rPr>
              <a:t> </a:t>
            </a:r>
            <a:r>
              <a:rPr lang="en-US" altLang="zh-CN" sz="2400" dirty="0" smtClean="0">
                <a:latin typeface="宋体" panose="02010600030101010101" pitchFamily="2" charset="-122"/>
                <a:ea typeface="宋体" panose="02010600030101010101" pitchFamily="2" charset="-122"/>
              </a:rPr>
              <a:t>   </a:t>
            </a:r>
            <a:r>
              <a:rPr lang="zh-CN" sz="2400" b="0" dirty="0" smtClean="0">
                <a:latin typeface="方正楷体_GBK" panose="03000509000000000000" pitchFamily="65" charset="-122"/>
                <a:ea typeface="方正楷体_GBK" panose="03000509000000000000" pitchFamily="65" charset="-122"/>
              </a:rPr>
              <a:t>三</a:t>
            </a:r>
            <a:r>
              <a:rPr lang="zh-CN" sz="2400" b="0" dirty="0">
                <a:latin typeface="方正楷体_GBK" panose="03000509000000000000" pitchFamily="65" charset="-122"/>
                <a:ea typeface="方正楷体_GBK" panose="03000509000000000000" pitchFamily="65" charset="-122"/>
              </a:rPr>
              <a:t>是落实工作经费。</a:t>
            </a:r>
            <a:r>
              <a:rPr lang="zh-CN" sz="2400" b="0" dirty="0">
                <a:latin typeface="方正仿宋_GBK" panose="03000509000000000000" pitchFamily="65" charset="-122"/>
                <a:ea typeface="方正仿宋_GBK" panose="03000509000000000000" pitchFamily="65" charset="-122"/>
              </a:rPr>
              <a:t>从为修志工作创造有利条件、充分调动修志人员积极性的角度出发，对二轮省志编纂工作经费</a:t>
            </a:r>
            <a:r>
              <a:rPr lang="zh-CN" sz="2400" b="0" dirty="0" smtClean="0">
                <a:latin typeface="方正仿宋_GBK" panose="03000509000000000000" pitchFamily="65" charset="-122"/>
                <a:ea typeface="方正仿宋_GBK" panose="03000509000000000000" pitchFamily="65" charset="-122"/>
              </a:rPr>
              <a:t>做</a:t>
            </a:r>
            <a:r>
              <a:rPr lang="zh-CN" altLang="en-US" sz="2400" b="0" dirty="0" smtClean="0">
                <a:latin typeface="方正仿宋_GBK" panose="03000509000000000000" pitchFamily="65" charset="-122"/>
                <a:ea typeface="方正仿宋_GBK" panose="03000509000000000000" pitchFamily="65" charset="-122"/>
              </a:rPr>
              <a:t>出</a:t>
            </a:r>
            <a:r>
              <a:rPr lang="zh-CN" sz="2400" b="0" dirty="0" smtClean="0">
                <a:latin typeface="方正仿宋_GBK" panose="03000509000000000000" pitchFamily="65" charset="-122"/>
                <a:ea typeface="方正仿宋_GBK" panose="03000509000000000000" pitchFamily="65" charset="-122"/>
              </a:rPr>
              <a:t>全面</a:t>
            </a:r>
            <a:r>
              <a:rPr lang="zh-CN" sz="2400" b="0" dirty="0">
                <a:latin typeface="方正仿宋_GBK" panose="03000509000000000000" pitchFamily="65" charset="-122"/>
                <a:ea typeface="方正仿宋_GBK" panose="03000509000000000000" pitchFamily="65" charset="-122"/>
              </a:rPr>
              <a:t>测算，报经省政府同意后确定，各分（专）志编写工作经费由各承编单位列入部门年度预算，由省财政核拨；各分（专）志出版经费由省志办列入部门年度预算，由省财政核拨；</a:t>
            </a:r>
            <a:r>
              <a:rPr lang="zh-CN" sz="2400" b="0" dirty="0" smtClean="0">
                <a:latin typeface="方正仿宋_GBK" panose="03000509000000000000" pitchFamily="65" charset="-122"/>
                <a:ea typeface="方正仿宋_GBK" panose="03000509000000000000" pitchFamily="65" charset="-122"/>
              </a:rPr>
              <a:t>对省志</a:t>
            </a:r>
            <a:r>
              <a:rPr lang="zh-CN" sz="2400" b="0" dirty="0">
                <a:latin typeface="方正仿宋_GBK" panose="03000509000000000000" pitchFamily="65" charset="-122"/>
                <a:ea typeface="方正仿宋_GBK" panose="03000509000000000000" pitchFamily="65" charset="-122"/>
              </a:rPr>
              <a:t>办通过招标方式组织有关单位或专家学者编写的志书，以及行业协会、学会、</a:t>
            </a:r>
            <a:r>
              <a:rPr lang="zh-CN" sz="2400" b="0" dirty="0" smtClean="0">
                <a:latin typeface="方正仿宋_GBK" panose="03000509000000000000" pitchFamily="65" charset="-122"/>
                <a:ea typeface="方正仿宋_GBK" panose="03000509000000000000" pitchFamily="65" charset="-122"/>
              </a:rPr>
              <a:t>部属</a:t>
            </a:r>
            <a:r>
              <a:rPr lang="zh-CN" altLang="en-US" sz="2400" dirty="0">
                <a:latin typeface="方正仿宋_GBK" panose="03000509000000000000" pitchFamily="65" charset="-122"/>
                <a:ea typeface="方正仿宋_GBK" panose="03000509000000000000" pitchFamily="65" charset="-122"/>
              </a:rPr>
              <a:t>机构</a:t>
            </a:r>
            <a:r>
              <a:rPr lang="zh-CN" sz="2400" b="0" dirty="0" smtClean="0">
                <a:latin typeface="方正仿宋_GBK" panose="03000509000000000000" pitchFamily="65" charset="-122"/>
                <a:ea typeface="方正仿宋_GBK" panose="03000509000000000000" pitchFamily="65" charset="-122"/>
              </a:rPr>
              <a:t>编写</a:t>
            </a:r>
            <a:r>
              <a:rPr lang="zh-CN" sz="2400" b="0" dirty="0">
                <a:latin typeface="方正仿宋_GBK" panose="03000509000000000000" pitchFamily="65" charset="-122"/>
                <a:ea typeface="方正仿宋_GBK" panose="03000509000000000000" pitchFamily="65" charset="-122"/>
              </a:rPr>
              <a:t>的志书，所需经费由省志办按年度申请预算，由省财政拨付。</a:t>
            </a:r>
            <a:endParaRPr lang="zh-CN" altLang="en-US" sz="2400" dirty="0">
              <a:latin typeface="方正仿宋_GBK" panose="03000509000000000000" pitchFamily="65" charset="-122"/>
              <a:ea typeface="方正仿宋_GBK" panose="03000509000000000000" pitchFamily="65" charset="-122"/>
            </a:endParaRPr>
          </a:p>
        </p:txBody>
      </p:sp>
    </p:spTree>
    <p:custDataLst>
      <p:tags r:id="rId1"/>
    </p:custData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175895" y="401955"/>
            <a:ext cx="8791575" cy="4708981"/>
          </a:xfrm>
          <a:prstGeom prst="rect">
            <a:avLst/>
          </a:prstGeom>
          <a:noFill/>
          <a:ln w="9525">
            <a:noFill/>
          </a:ln>
        </p:spPr>
        <p:txBody>
          <a:bodyPr wrap="square">
            <a:spAutoFit/>
          </a:bodyPr>
          <a:lstStyle/>
          <a:p>
            <a:pPr algn="just" fontAlgn="auto">
              <a:lnSpc>
                <a:spcPts val="3580"/>
              </a:lnSpc>
            </a:pPr>
            <a:r>
              <a:rPr lang="en-US" altLang="zh-CN" sz="2400" b="1" dirty="0" smtClean="0">
                <a:latin typeface="宋体" panose="02010600030101010101" pitchFamily="2" charset="-122"/>
                <a:ea typeface="宋体" panose="02010600030101010101" pitchFamily="2" charset="-122"/>
                <a:cs typeface="宋体" panose="02010600030101010101" pitchFamily="2" charset="-122"/>
              </a:rPr>
              <a:t>    </a:t>
            </a:r>
            <a:r>
              <a:rPr lang="en-US" altLang="zh-CN" sz="2400" dirty="0" smtClean="0">
                <a:latin typeface="方正黑体_GBK" panose="03000509000000000000" pitchFamily="65" charset="-122"/>
                <a:ea typeface="方正黑体_GBK" panose="03000509000000000000" pitchFamily="65" charset="-122"/>
                <a:cs typeface="宋体" panose="02010600030101010101" pitchFamily="2" charset="-122"/>
              </a:rPr>
              <a:t>5.</a:t>
            </a:r>
            <a:r>
              <a:rPr lang="zh-CN" sz="2400" dirty="0" smtClean="0">
                <a:latin typeface="方正黑体_GBK" panose="03000509000000000000" pitchFamily="65" charset="-122"/>
                <a:ea typeface="方正黑体_GBK" panose="03000509000000000000" pitchFamily="65" charset="-122"/>
                <a:cs typeface="宋体" panose="02010600030101010101" pitchFamily="2" charset="-122"/>
              </a:rPr>
              <a:t>实行</a:t>
            </a:r>
            <a:r>
              <a:rPr lang="zh-CN" sz="2400" dirty="0">
                <a:latin typeface="方正黑体_GBK" panose="03000509000000000000" pitchFamily="65" charset="-122"/>
                <a:ea typeface="方正黑体_GBK" panose="03000509000000000000" pitchFamily="65" charset="-122"/>
                <a:cs typeface="宋体" panose="02010600030101010101" pitchFamily="2" charset="-122"/>
              </a:rPr>
              <a:t>严格的志书质量管控</a:t>
            </a:r>
            <a:r>
              <a:rPr lang="zh-CN" sz="2400" dirty="0" smtClean="0">
                <a:latin typeface="方正黑体_GBK" panose="03000509000000000000" pitchFamily="65" charset="-122"/>
                <a:ea typeface="方正黑体_GBK" panose="03000509000000000000" pitchFamily="65" charset="-122"/>
                <a:cs typeface="宋体" panose="02010600030101010101" pitchFamily="2" charset="-122"/>
              </a:rPr>
              <a:t>机制</a:t>
            </a:r>
            <a:endParaRPr lang="en-US" altLang="zh-CN" sz="2400" dirty="0" smtClean="0">
              <a:latin typeface="方正黑体_GBK" panose="03000509000000000000" pitchFamily="65" charset="-122"/>
              <a:ea typeface="方正黑体_GBK" panose="03000509000000000000" pitchFamily="65" charset="-122"/>
              <a:cs typeface="宋体" panose="02010600030101010101" pitchFamily="2" charset="-122"/>
            </a:endParaRPr>
          </a:p>
          <a:p>
            <a:pPr algn="just" fontAlgn="auto">
              <a:lnSpc>
                <a:spcPts val="3580"/>
              </a:lnSpc>
            </a:pPr>
            <a:endParaRPr lang="zh-CN" sz="2400" b="0" dirty="0">
              <a:latin typeface="宋体" panose="02010600030101010101" pitchFamily="2" charset="-122"/>
              <a:ea typeface="宋体" panose="02010600030101010101" pitchFamily="2" charset="-122"/>
              <a:cs typeface="宋体" panose="02010600030101010101" pitchFamily="2" charset="-122"/>
            </a:endParaRPr>
          </a:p>
          <a:p>
            <a:pPr algn="just" fontAlgn="auto">
              <a:lnSpc>
                <a:spcPts val="3580"/>
              </a:lnSpc>
            </a:pPr>
            <a:r>
              <a:rPr lang="en-US" altLang="zh-CN" sz="2400" b="0" dirty="0" smtClean="0">
                <a:latin typeface="宋体" panose="02010600030101010101" pitchFamily="2" charset="-122"/>
                <a:ea typeface="宋体" panose="02010600030101010101" pitchFamily="2" charset="-122"/>
                <a:cs typeface="宋体" panose="02010600030101010101" pitchFamily="2" charset="-122"/>
              </a:rPr>
              <a:t>    </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省志</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办始终坚持质量第一原则，制定了《江苏省志（</a:t>
            </a:r>
            <a:r>
              <a:rPr lang="en-US" sz="2400" b="0" dirty="0">
                <a:latin typeface="Times New Roman" panose="02020603050405020304" pitchFamily="18" charset="0"/>
                <a:ea typeface="方正仿宋_GBK" panose="03000509000000000000" pitchFamily="65" charset="-122"/>
                <a:cs typeface="Times New Roman" panose="02020603050405020304" pitchFamily="18" charset="0"/>
              </a:rPr>
              <a:t>1978</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a:t>
            </a:r>
            <a:r>
              <a:rPr lang="en-US" sz="2400" b="0" dirty="0">
                <a:latin typeface="Times New Roman" panose="02020603050405020304" pitchFamily="18" charset="0"/>
                <a:ea typeface="方正仿宋_GBK" panose="03000509000000000000" pitchFamily="65" charset="-122"/>
                <a:cs typeface="Times New Roman" panose="02020603050405020304" pitchFamily="18" charset="0"/>
              </a:rPr>
              <a:t>2008</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）凡例》《江苏省志（</a:t>
            </a:r>
            <a:r>
              <a:rPr lang="en-US" sz="2400" b="0" dirty="0">
                <a:latin typeface="Times New Roman" panose="02020603050405020304" pitchFamily="18" charset="0"/>
                <a:ea typeface="方正仿宋_GBK" panose="03000509000000000000" pitchFamily="65" charset="-122"/>
                <a:cs typeface="Times New Roman" panose="02020603050405020304" pitchFamily="18" charset="0"/>
              </a:rPr>
              <a:t>1978</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a:t>
            </a:r>
            <a:r>
              <a:rPr lang="en-US" sz="2400" b="0" dirty="0">
                <a:latin typeface="Times New Roman" panose="02020603050405020304" pitchFamily="18" charset="0"/>
                <a:ea typeface="方正仿宋_GBK" panose="03000509000000000000" pitchFamily="65" charset="-122"/>
                <a:cs typeface="Times New Roman" panose="02020603050405020304" pitchFamily="18" charset="0"/>
              </a:rPr>
              <a:t>2008</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）行文细则》《第二轮江苏省志编纂工作管理办法》《江苏省地方志书审查验收及出版办法》《关于加强第二轮江苏省志分（专）志终审验收工作规范化管理的规定》《第二轮江苏省志出版印刷规范》等</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一系列</a:t>
            </a:r>
            <a:r>
              <a:rPr lang="zh-CN" altLang="en-US" sz="2400" b="0" dirty="0" smtClean="0">
                <a:latin typeface="Times New Roman" panose="02020603050405020304" pitchFamily="18" charset="0"/>
                <a:ea typeface="方正仿宋_GBK" panose="03000509000000000000" pitchFamily="65" charset="-122"/>
                <a:cs typeface="Times New Roman" panose="02020603050405020304" pitchFamily="18" charset="0"/>
              </a:rPr>
              <a:t>规章</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制度，</a:t>
            </a:r>
            <a:r>
              <a:rPr lang="zh-CN" altLang="en-US" sz="2400" b="0" dirty="0" smtClean="0">
                <a:latin typeface="Times New Roman" panose="02020603050405020304" pitchFamily="18" charset="0"/>
                <a:ea typeface="方正仿宋_GBK" panose="03000509000000000000" pitchFamily="65" charset="-122"/>
                <a:cs typeface="Times New Roman" panose="02020603050405020304" pitchFamily="18" charset="0"/>
              </a:rPr>
              <a:t>并在工作实际中</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严格</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执行相关程序，严把政治关、史实关、文字关、评审关、出版关，努力</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保证</a:t>
            </a:r>
            <a:r>
              <a:rPr lang="zh-CN" altLang="en-US" sz="2400" b="0" dirty="0" smtClean="0">
                <a:latin typeface="Times New Roman" panose="02020603050405020304" pitchFamily="18" charset="0"/>
                <a:ea typeface="方正仿宋_GBK" panose="03000509000000000000" pitchFamily="65" charset="-122"/>
                <a:cs typeface="Times New Roman" panose="02020603050405020304" pitchFamily="18" charset="0"/>
              </a:rPr>
              <a:t>出版的</a:t>
            </a:r>
            <a:r>
              <a:rPr lang="zh-CN" sz="2400" b="0" dirty="0" smtClean="0">
                <a:latin typeface="Times New Roman" panose="02020603050405020304" pitchFamily="18" charset="0"/>
                <a:ea typeface="方正仿宋_GBK" panose="03000509000000000000" pitchFamily="65" charset="-122"/>
                <a:cs typeface="Times New Roman" panose="02020603050405020304" pitchFamily="18" charset="0"/>
              </a:rPr>
              <a:t>志</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书符合《地方志书质量规定》的标准。</a:t>
            </a:r>
            <a:endParaRPr lang="zh-CN" altLang="en-US" sz="2400" dirty="0">
              <a:latin typeface="Times New Roman" panose="02020603050405020304" pitchFamily="18" charset="0"/>
              <a:ea typeface="方正仿宋_GBK" panose="03000509000000000000" pitchFamily="65" charset="-122"/>
              <a:cs typeface="Times New Roman" panose="02020603050405020304" pitchFamily="18" charset="0"/>
            </a:endParaRPr>
          </a:p>
        </p:txBody>
      </p:sp>
    </p:spTree>
    <p:custDataLst>
      <p:tags r:id="rId1"/>
    </p:custData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261620" y="847725"/>
            <a:ext cx="8655685" cy="2386965"/>
          </a:xfrm>
          <a:prstGeom prst="rect">
            <a:avLst/>
          </a:prstGeom>
          <a:noFill/>
          <a:ln w="9525">
            <a:noFill/>
          </a:ln>
        </p:spPr>
        <p:txBody>
          <a:bodyPr wrap="square">
            <a:spAutoFit/>
          </a:bodyPr>
          <a:lstStyle/>
          <a:p>
            <a:pPr algn="just" fontAlgn="auto">
              <a:lnSpc>
                <a:spcPts val="3580"/>
              </a:lnSpc>
            </a:pPr>
            <a:r>
              <a:rPr lang="en-US" altLang="zh-CN" sz="2400" dirty="0">
                <a:latin typeface="宋体" panose="02010600030101010101" pitchFamily="2" charset="-122"/>
                <a:ea typeface="宋体" panose="02010600030101010101" pitchFamily="2" charset="-122"/>
                <a:cs typeface="宋体" panose="02010600030101010101" pitchFamily="2" charset="-122"/>
              </a:rPr>
              <a:t> </a:t>
            </a:r>
            <a:r>
              <a:rPr lang="en-US" altLang="zh-CN" sz="2400" dirty="0" smtClean="0">
                <a:latin typeface="宋体" panose="02010600030101010101" pitchFamily="2" charset="-122"/>
                <a:ea typeface="宋体" panose="02010600030101010101" pitchFamily="2" charset="-122"/>
                <a:cs typeface="宋体" panose="02010600030101010101" pitchFamily="2" charset="-122"/>
              </a:rPr>
              <a:t>   </a:t>
            </a:r>
            <a:r>
              <a:rPr lang="zh-CN" sz="2400" b="0" dirty="0" smtClean="0">
                <a:latin typeface="方正楷体_GBK" panose="03000509000000000000" pitchFamily="65" charset="-122"/>
                <a:ea typeface="方正楷体_GBK" panose="03000509000000000000" pitchFamily="65" charset="-122"/>
                <a:cs typeface="宋体" panose="02010600030101010101" pitchFamily="2" charset="-122"/>
              </a:rPr>
              <a:t>一</a:t>
            </a:r>
            <a:r>
              <a:rPr lang="zh-CN" sz="2400" b="0" dirty="0">
                <a:latin typeface="方正楷体_GBK" panose="03000509000000000000" pitchFamily="65" charset="-122"/>
                <a:ea typeface="方正楷体_GBK" panose="03000509000000000000" pitchFamily="65" charset="-122"/>
                <a:cs typeface="宋体" panose="02010600030101010101" pitchFamily="2" charset="-122"/>
              </a:rPr>
              <a:t>是志书篇目大纲审核制。</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各分（专）志篇目大纲需由省志办组织专业干部乃至外请有关领导专家审核通过后，方能开始编写。本着精益求精的原则，有的志书篇目大纲历经反复推敲、多次修改后方才通过。如《政府志》篇目大纲前后经过省内外专家</a:t>
            </a:r>
            <a:r>
              <a:rPr lang="en-US" sz="2400" b="0" dirty="0">
                <a:latin typeface="Times New Roman" panose="02020603050405020304" pitchFamily="18" charset="0"/>
                <a:ea typeface="方正仿宋_GBK" panose="03000509000000000000" pitchFamily="65" charset="-122"/>
                <a:cs typeface="Times New Roman" panose="02020603050405020304" pitchFamily="18" charset="0"/>
              </a:rPr>
              <a:t>10</a:t>
            </a:r>
            <a:r>
              <a:rPr lang="zh-CN" sz="2400" b="0" dirty="0">
                <a:latin typeface="Times New Roman" panose="02020603050405020304" pitchFamily="18" charset="0"/>
                <a:ea typeface="方正仿宋_GBK" panose="03000509000000000000" pitchFamily="65" charset="-122"/>
                <a:cs typeface="Times New Roman" panose="02020603050405020304" pitchFamily="18" charset="0"/>
              </a:rPr>
              <a:t>多次修改方才确定。</a:t>
            </a:r>
            <a:endParaRPr lang="zh-CN" altLang="en-US" sz="2400" dirty="0">
              <a:latin typeface="Times New Roman" panose="02020603050405020304" pitchFamily="18" charset="0"/>
              <a:ea typeface="方正仿宋_GBK" panose="03000509000000000000" pitchFamily="65" charset="-122"/>
              <a:cs typeface="Times New Roman" panose="02020603050405020304" pitchFamily="18" charset="0"/>
            </a:endParaRPr>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pattFill prst="pct5">
          <a:fgClr>
            <a:schemeClr val="bg2"/>
          </a:fgClr>
          <a:bgClr>
            <a:schemeClr val="bg1"/>
          </a:bgClr>
        </a:pattFill>
        <a:effectLst/>
      </p:bgPr>
    </p:bg>
    <p:spTree>
      <p:nvGrpSpPr>
        <p:cNvPr id="1" name=""/>
        <p:cNvGrpSpPr/>
        <p:nvPr/>
      </p:nvGrpSpPr>
      <p:grpSpPr>
        <a:xfrm>
          <a:off x="0" y="0"/>
          <a:ext cx="0" cy="0"/>
          <a:chOff x="0" y="0"/>
          <a:chExt cx="0" cy="0"/>
        </a:xfrm>
      </p:grpSpPr>
      <p:sp>
        <p:nvSpPr>
          <p:cNvPr id="2" name="标题 1"/>
          <p:cNvSpPr>
            <a:spLocks noGrp="1"/>
          </p:cNvSpPr>
          <p:nvPr>
            <p:ph type="ctrTitle" idx="4294967295"/>
          </p:nvPr>
        </p:nvSpPr>
        <p:spPr>
          <a:xfrm>
            <a:off x="683568" y="483518"/>
            <a:ext cx="7816899" cy="3688432"/>
          </a:xfrm>
        </p:spPr>
        <p:txBody>
          <a:bodyPr anchor="t">
            <a:noAutofit/>
          </a:bodyPr>
          <a:lstStyle/>
          <a:p>
            <a:pPr>
              <a:lnSpc>
                <a:spcPct val="100000"/>
              </a:lnSpc>
            </a:pPr>
            <a:r>
              <a:rPr lang="zh-CN" altLang="en-US" sz="2400" dirty="0" smtClean="0">
                <a:solidFill>
                  <a:schemeClr val="tx1"/>
                </a:solidFill>
                <a:latin typeface="方正黑体_GBK" panose="03000509000000000000" pitchFamily="65" charset="-122"/>
                <a:ea typeface="方正黑体_GBK" panose="03000509000000000000" pitchFamily="65" charset="-122"/>
              </a:rPr>
              <a:t>                             </a:t>
            </a:r>
            <a:r>
              <a:rPr lang="en-US" altLang="zh-CN" sz="2400" dirty="0" smtClean="0">
                <a:latin typeface="宋体" panose="02010600030101010101" pitchFamily="2" charset="-122"/>
                <a:ea typeface="宋体" panose="02010600030101010101" pitchFamily="2" charset="-122"/>
              </a:rPr>
              <a:t/>
            </a:r>
            <a:br>
              <a:rPr lang="en-US" altLang="zh-CN" sz="2400" dirty="0" smtClean="0">
                <a:latin typeface="宋体" panose="02010600030101010101" pitchFamily="2" charset="-122"/>
                <a:ea typeface="宋体" panose="02010600030101010101" pitchFamily="2" charset="-122"/>
              </a:rPr>
            </a:br>
            <a:r>
              <a:rPr lang="en-US" altLang="zh-CN" sz="2400" dirty="0" smtClean="0">
                <a:latin typeface="宋体" panose="02010600030101010101" pitchFamily="2" charset="-122"/>
                <a:ea typeface="宋体" panose="02010600030101010101" pitchFamily="2" charset="-122"/>
              </a:rPr>
              <a:t>    </a:t>
            </a:r>
            <a:r>
              <a:rPr lang="zh-CN" altLang="en-US" sz="2400" dirty="0" smtClean="0">
                <a:latin typeface="方正楷体_GBK" panose="03000509000000000000" pitchFamily="65" charset="-122"/>
                <a:ea typeface="方正楷体_GBK" panose="03000509000000000000" pitchFamily="65" charset="-122"/>
              </a:rPr>
              <a:t>天</a:t>
            </a:r>
            <a:r>
              <a:rPr lang="en-US" altLang="zh-CN" sz="2400" dirty="0" smtClean="0">
                <a:latin typeface="方正仿宋_GBK" panose="03000509000000000000" pitchFamily="65" charset="-122"/>
                <a:ea typeface="方正仿宋_GBK" panose="03000509000000000000" pitchFamily="65" charset="-122"/>
              </a:rPr>
              <a:t>——</a:t>
            </a:r>
            <a:r>
              <a:rPr lang="zh-CN" altLang="en-US" sz="2400" dirty="0" smtClean="0">
                <a:latin typeface="方正仿宋_GBK" panose="03000509000000000000" pitchFamily="65" charset="-122"/>
                <a:ea typeface="方正仿宋_GBK" panose="03000509000000000000" pitchFamily="65" charset="-122"/>
              </a:rPr>
              <a:t>指上级单位，主要是省政府和中指组。</a:t>
            </a:r>
            <a:r>
              <a:rPr lang="en-US" altLang="zh-CN" sz="2400" dirty="0" smtClean="0">
                <a:latin typeface="方正仿宋_GBK" panose="03000509000000000000" pitchFamily="65" charset="-122"/>
                <a:ea typeface="方正仿宋_GBK" panose="03000509000000000000" pitchFamily="65" charset="-122"/>
              </a:rPr>
              <a:t/>
            </a:r>
            <a:br>
              <a:rPr lang="en-US" altLang="zh-CN" sz="2400" dirty="0" smtClean="0">
                <a:latin typeface="方正仿宋_GBK" panose="03000509000000000000" pitchFamily="65" charset="-122"/>
                <a:ea typeface="方正仿宋_GBK" panose="03000509000000000000" pitchFamily="65" charset="-122"/>
              </a:rPr>
            </a:br>
            <a:r>
              <a:rPr lang="en-US" altLang="zh-CN" sz="2400" dirty="0">
                <a:latin typeface="方正仿宋_GBK" panose="03000509000000000000" pitchFamily="65" charset="-122"/>
                <a:ea typeface="方正仿宋_GBK" panose="03000509000000000000" pitchFamily="65" charset="-122"/>
              </a:rPr>
              <a:t> </a:t>
            </a:r>
            <a:r>
              <a:rPr lang="en-US" altLang="zh-CN" sz="2400" dirty="0" smtClean="0">
                <a:latin typeface="方正仿宋_GBK" panose="03000509000000000000" pitchFamily="65" charset="-122"/>
                <a:ea typeface="方正仿宋_GBK" panose="03000509000000000000" pitchFamily="65" charset="-122"/>
              </a:rPr>
              <a:t>   </a:t>
            </a:r>
            <a:br>
              <a:rPr lang="en-US" altLang="zh-CN" sz="2400" dirty="0" smtClean="0">
                <a:latin typeface="方正仿宋_GBK" panose="03000509000000000000" pitchFamily="65" charset="-122"/>
                <a:ea typeface="方正仿宋_GBK" panose="03000509000000000000" pitchFamily="65" charset="-122"/>
              </a:rPr>
            </a:br>
            <a:r>
              <a:rPr lang="en-US" altLang="zh-CN" sz="2400" dirty="0" smtClean="0">
                <a:latin typeface="方正仿宋_GBK" panose="03000509000000000000" pitchFamily="65" charset="-122"/>
                <a:ea typeface="方正仿宋_GBK" panose="03000509000000000000" pitchFamily="65" charset="-122"/>
              </a:rPr>
              <a:t>    </a:t>
            </a:r>
            <a:r>
              <a:rPr lang="zh-CN" altLang="en-US" sz="2400" dirty="0" smtClean="0">
                <a:latin typeface="方正楷体_GBK" panose="03000509000000000000" pitchFamily="65" charset="-122"/>
                <a:ea typeface="方正楷体_GBK" panose="03000509000000000000" pitchFamily="65" charset="-122"/>
              </a:rPr>
              <a:t>地</a:t>
            </a:r>
            <a:r>
              <a:rPr lang="en-US" altLang="zh-CN" sz="2400" dirty="0" smtClean="0">
                <a:latin typeface="方正仿宋_GBK" panose="03000509000000000000" pitchFamily="65" charset="-122"/>
                <a:ea typeface="方正仿宋_GBK" panose="03000509000000000000" pitchFamily="65" charset="-122"/>
              </a:rPr>
              <a:t>——</a:t>
            </a:r>
            <a:r>
              <a:rPr lang="zh-CN" altLang="en-US" sz="2400" dirty="0" smtClean="0">
                <a:latin typeface="方正仿宋_GBK" panose="03000509000000000000" pitchFamily="65" charset="-122"/>
                <a:ea typeface="方正仿宋_GBK" panose="03000509000000000000" pitchFamily="65" charset="-122"/>
              </a:rPr>
              <a:t>指下级单位，主要是各市志办和省志各分（专）志编辑室。</a:t>
            </a:r>
            <a:r>
              <a:rPr lang="en-US" altLang="zh-CN" sz="2400" dirty="0" smtClean="0">
                <a:latin typeface="方正仿宋_GBK" panose="03000509000000000000" pitchFamily="65" charset="-122"/>
                <a:ea typeface="方正仿宋_GBK" panose="03000509000000000000" pitchFamily="65" charset="-122"/>
              </a:rPr>
              <a:t/>
            </a:r>
            <a:br>
              <a:rPr lang="en-US" altLang="zh-CN" sz="2400" dirty="0" smtClean="0">
                <a:latin typeface="方正仿宋_GBK" panose="03000509000000000000" pitchFamily="65" charset="-122"/>
                <a:ea typeface="方正仿宋_GBK" panose="03000509000000000000" pitchFamily="65" charset="-122"/>
              </a:rPr>
            </a:br>
            <a:r>
              <a:rPr lang="en-US" altLang="zh-CN" sz="2400" dirty="0">
                <a:latin typeface="方正仿宋_GBK" panose="03000509000000000000" pitchFamily="65" charset="-122"/>
                <a:ea typeface="方正仿宋_GBK" panose="03000509000000000000" pitchFamily="65" charset="-122"/>
              </a:rPr>
              <a:t> </a:t>
            </a:r>
            <a:r>
              <a:rPr lang="en-US" altLang="zh-CN" sz="2400" dirty="0" smtClean="0">
                <a:latin typeface="方正仿宋_GBK" panose="03000509000000000000" pitchFamily="65" charset="-122"/>
                <a:ea typeface="方正仿宋_GBK" panose="03000509000000000000" pitchFamily="65" charset="-122"/>
              </a:rPr>
              <a:t>   </a:t>
            </a:r>
            <a:br>
              <a:rPr lang="en-US" altLang="zh-CN" sz="2400" dirty="0" smtClean="0">
                <a:latin typeface="方正仿宋_GBK" panose="03000509000000000000" pitchFamily="65" charset="-122"/>
                <a:ea typeface="方正仿宋_GBK" panose="03000509000000000000" pitchFamily="65" charset="-122"/>
              </a:rPr>
            </a:br>
            <a:r>
              <a:rPr lang="en-US" altLang="zh-CN" sz="2400" dirty="0">
                <a:latin typeface="方正仿宋_GBK" panose="03000509000000000000" pitchFamily="65" charset="-122"/>
                <a:ea typeface="方正仿宋_GBK" panose="03000509000000000000" pitchFamily="65" charset="-122"/>
              </a:rPr>
              <a:t> </a:t>
            </a:r>
            <a:r>
              <a:rPr lang="en-US" altLang="zh-CN" sz="2400" dirty="0" smtClean="0">
                <a:latin typeface="方正仿宋_GBK" panose="03000509000000000000" pitchFamily="65" charset="-122"/>
                <a:ea typeface="方正仿宋_GBK" panose="03000509000000000000" pitchFamily="65" charset="-122"/>
              </a:rPr>
              <a:t>   </a:t>
            </a:r>
            <a:r>
              <a:rPr lang="zh-CN" altLang="en-US" sz="2400" dirty="0" smtClean="0">
                <a:latin typeface="方正楷体_GBK" panose="03000509000000000000" pitchFamily="65" charset="-122"/>
                <a:ea typeface="方正楷体_GBK" panose="03000509000000000000" pitchFamily="65" charset="-122"/>
              </a:rPr>
              <a:t>关系</a:t>
            </a:r>
            <a:r>
              <a:rPr lang="en-US" altLang="zh-CN" sz="2400" dirty="0" smtClean="0">
                <a:latin typeface="方正仿宋_GBK" panose="03000509000000000000" pitchFamily="65" charset="-122"/>
                <a:ea typeface="方正仿宋_GBK" panose="03000509000000000000" pitchFamily="65" charset="-122"/>
              </a:rPr>
              <a:t>——</a:t>
            </a:r>
            <a:r>
              <a:rPr lang="zh-CN" altLang="en-US" sz="2400" dirty="0" smtClean="0">
                <a:latin typeface="方正仿宋_GBK" panose="03000509000000000000" pitchFamily="65" charset="-122"/>
                <a:ea typeface="方正仿宋_GBK" panose="03000509000000000000" pitchFamily="65" charset="-122"/>
              </a:rPr>
              <a:t>指协作单位，主要是各有关出版社和档案馆、图书馆、高校、学会等学术机构。</a:t>
            </a:r>
            <a:r>
              <a:rPr lang="en-US" altLang="zh-CN" sz="2400" dirty="0" smtClean="0">
                <a:latin typeface="方正仿宋_GBK" panose="03000509000000000000" pitchFamily="65" charset="-122"/>
                <a:ea typeface="方正仿宋_GBK" panose="03000509000000000000" pitchFamily="65" charset="-122"/>
              </a:rPr>
              <a:t/>
            </a:r>
            <a:br>
              <a:rPr lang="en-US" altLang="zh-CN" sz="2400" dirty="0" smtClean="0">
                <a:latin typeface="方正仿宋_GBK" panose="03000509000000000000" pitchFamily="65" charset="-122"/>
                <a:ea typeface="方正仿宋_GBK" panose="03000509000000000000" pitchFamily="65" charset="-122"/>
              </a:rPr>
            </a:br>
            <a:r>
              <a:rPr lang="en-US" altLang="zh-CN" sz="2400" dirty="0" smtClean="0">
                <a:latin typeface="方正仿宋_GBK" panose="03000509000000000000" pitchFamily="65" charset="-122"/>
                <a:ea typeface="方正仿宋_GBK" panose="03000509000000000000" pitchFamily="65" charset="-122"/>
              </a:rPr>
              <a:t/>
            </a:r>
            <a:br>
              <a:rPr lang="en-US" altLang="zh-CN" sz="2400" dirty="0" smtClean="0">
                <a:latin typeface="方正仿宋_GBK" panose="03000509000000000000" pitchFamily="65" charset="-122"/>
                <a:ea typeface="方正仿宋_GBK" panose="03000509000000000000" pitchFamily="65" charset="-122"/>
              </a:rPr>
            </a:br>
            <a:r>
              <a:rPr lang="en-US" altLang="zh-CN" sz="2000" dirty="0" smtClean="0">
                <a:solidFill>
                  <a:schemeClr val="tx1"/>
                </a:solidFill>
                <a:latin typeface="方正仿宋_GBK" panose="03000509000000000000" pitchFamily="65" charset="-122"/>
                <a:ea typeface="方正仿宋_GBK" panose="03000509000000000000" pitchFamily="65" charset="-122"/>
              </a:rPr>
              <a:t>    </a:t>
            </a:r>
            <a:br>
              <a:rPr lang="en-US" altLang="zh-CN" sz="2000" dirty="0" smtClean="0">
                <a:solidFill>
                  <a:schemeClr val="tx1"/>
                </a:solidFill>
                <a:latin typeface="方正仿宋_GBK" panose="03000509000000000000" pitchFamily="65" charset="-122"/>
                <a:ea typeface="方正仿宋_GBK" panose="03000509000000000000" pitchFamily="65" charset="-122"/>
              </a:rPr>
            </a:br>
            <a:endParaRPr lang="zh-CN" altLang="en-US" sz="2000" dirty="0" smtClean="0">
              <a:solidFill>
                <a:schemeClr val="tx1"/>
              </a:solidFill>
              <a:latin typeface="方正仿宋_GBK" panose="03000509000000000000" pitchFamily="65" charset="-122"/>
              <a:ea typeface="方正仿宋_GBK" panose="03000509000000000000" pitchFamily="65" charset="-122"/>
            </a:endParaRPr>
          </a:p>
        </p:txBody>
      </p:sp>
      <p:sp>
        <p:nvSpPr>
          <p:cNvPr id="6" name="副标题 2"/>
          <p:cNvSpPr>
            <a:spLocks noGrp="1"/>
          </p:cNvSpPr>
          <p:nvPr/>
        </p:nvSpPr>
        <p:spPr>
          <a:xfrm>
            <a:off x="1457325" y="3719830"/>
            <a:ext cx="6400800" cy="40132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zh-CN" altLang="en-US" sz="1600" b="1" dirty="0">
              <a:latin typeface="微软雅黑" panose="020B0503020204020204" charset="-122"/>
              <a:ea typeface="微软雅黑" panose="020B0503020204020204" charset="-122"/>
            </a:endParaRPr>
          </a:p>
        </p:txBody>
      </p:sp>
    </p:spTree>
    <p:custDataLst>
      <p:tags r:id="rId1"/>
    </p:custDataLst>
    <p:extLst>
      <p:ext uri="{BB962C8B-B14F-4D97-AF65-F5344CB8AC3E}">
        <p14:creationId xmlns:p14="http://schemas.microsoft.com/office/powerpoint/2010/main" val="394712548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497840" y="1152525"/>
            <a:ext cx="8248650" cy="1468755"/>
          </a:xfrm>
          <a:prstGeom prst="rect">
            <a:avLst/>
          </a:prstGeom>
          <a:noFill/>
          <a:ln w="9525">
            <a:noFill/>
          </a:ln>
        </p:spPr>
        <p:txBody>
          <a:bodyPr wrap="square">
            <a:spAutoFit/>
          </a:bodyPr>
          <a:lstStyle/>
          <a:p>
            <a:pPr algn="just" fontAlgn="auto">
              <a:lnSpc>
                <a:spcPts val="3580"/>
              </a:lnSpc>
            </a:pPr>
            <a:r>
              <a:rPr lang="en-US" altLang="zh-CN" sz="2400" dirty="0">
                <a:latin typeface="宋体" panose="02010600030101010101" pitchFamily="2" charset="-122"/>
                <a:ea typeface="宋体" panose="02010600030101010101" pitchFamily="2" charset="-122"/>
              </a:rPr>
              <a:t> </a:t>
            </a:r>
            <a:r>
              <a:rPr lang="en-US" altLang="zh-CN" sz="2400" dirty="0" smtClean="0">
                <a:latin typeface="宋体" panose="02010600030101010101" pitchFamily="2" charset="-122"/>
                <a:ea typeface="宋体" panose="02010600030101010101" pitchFamily="2" charset="-122"/>
              </a:rPr>
              <a:t>   </a:t>
            </a:r>
            <a:r>
              <a:rPr lang="zh-CN" sz="2400" b="0" dirty="0" smtClean="0">
                <a:latin typeface="方正楷体_GBK" panose="03000509000000000000" pitchFamily="65" charset="-122"/>
                <a:ea typeface="方正楷体_GBK" panose="03000509000000000000" pitchFamily="65" charset="-122"/>
              </a:rPr>
              <a:t>二</a:t>
            </a:r>
            <a:r>
              <a:rPr lang="zh-CN" sz="2400" b="0" dirty="0">
                <a:latin typeface="方正楷体_GBK" panose="03000509000000000000" pitchFamily="65" charset="-122"/>
                <a:ea typeface="方正楷体_GBK" panose="03000509000000000000" pitchFamily="65" charset="-122"/>
              </a:rPr>
              <a:t>是志书试写稿点评制。</a:t>
            </a:r>
            <a:r>
              <a:rPr lang="zh-CN" sz="2400" b="0" dirty="0" smtClean="0">
                <a:latin typeface="方正仿宋_GBK" panose="03000509000000000000" pitchFamily="65" charset="-122"/>
                <a:ea typeface="方正仿宋_GBK" panose="03000509000000000000" pitchFamily="65" charset="-122"/>
              </a:rPr>
              <a:t>进入</a:t>
            </a:r>
            <a:r>
              <a:rPr lang="zh-CN" altLang="en-US" sz="2400" b="0" dirty="0" smtClean="0">
                <a:latin typeface="方正仿宋_GBK" panose="03000509000000000000" pitchFamily="65" charset="-122"/>
                <a:ea typeface="方正仿宋_GBK" panose="03000509000000000000" pitchFamily="65" charset="-122"/>
              </a:rPr>
              <a:t>志书</a:t>
            </a:r>
            <a:r>
              <a:rPr lang="zh-CN" sz="2400" b="0" dirty="0" smtClean="0">
                <a:latin typeface="方正仿宋_GBK" panose="03000509000000000000" pitchFamily="65" charset="-122"/>
                <a:ea typeface="方正仿宋_GBK" panose="03000509000000000000" pitchFamily="65" charset="-122"/>
              </a:rPr>
              <a:t>初稿</a:t>
            </a:r>
            <a:r>
              <a:rPr lang="zh-CN" sz="2400" b="0" dirty="0">
                <a:latin typeface="方正仿宋_GBK" panose="03000509000000000000" pitchFamily="65" charset="-122"/>
                <a:ea typeface="方正仿宋_GBK" panose="03000509000000000000" pitchFamily="65" charset="-122"/>
              </a:rPr>
              <a:t>撰写阶段，承编</a:t>
            </a:r>
            <a:r>
              <a:rPr lang="zh-CN" sz="2400" b="0" dirty="0" smtClean="0">
                <a:latin typeface="方正仿宋_GBK" panose="03000509000000000000" pitchFamily="65" charset="-122"/>
                <a:ea typeface="方正仿宋_GBK" panose="03000509000000000000" pitchFamily="65" charset="-122"/>
              </a:rPr>
              <a:t>单位</a:t>
            </a:r>
            <a:r>
              <a:rPr lang="zh-CN" altLang="en-US" sz="2400" b="0" dirty="0" smtClean="0">
                <a:latin typeface="方正仿宋_GBK" panose="03000509000000000000" pitchFamily="65" charset="-122"/>
                <a:ea typeface="方正仿宋_GBK" panose="03000509000000000000" pitchFamily="65" charset="-122"/>
              </a:rPr>
              <a:t>必须</a:t>
            </a:r>
            <a:r>
              <a:rPr lang="zh-CN" sz="2400" b="0" dirty="0" smtClean="0">
                <a:latin typeface="方正仿宋_GBK" panose="03000509000000000000" pitchFamily="65" charset="-122"/>
                <a:ea typeface="方正仿宋_GBK" panose="03000509000000000000" pitchFamily="65" charset="-122"/>
              </a:rPr>
              <a:t>提供</a:t>
            </a:r>
            <a:r>
              <a:rPr lang="zh-CN" sz="2400" b="0" dirty="0">
                <a:latin typeface="方正仿宋_GBK" panose="03000509000000000000" pitchFamily="65" charset="-122"/>
                <a:ea typeface="方正仿宋_GBK" panose="03000509000000000000" pitchFamily="65" charset="-122"/>
              </a:rPr>
              <a:t>有关章节试写稿，经省志办专业干部审核把关、修改完善并有针对性地传授编纂方法后，才能开始正式编写。</a:t>
            </a:r>
            <a:endParaRPr lang="zh-CN" altLang="en-US" sz="2400" dirty="0">
              <a:latin typeface="方正仿宋_GBK" panose="03000509000000000000" pitchFamily="65" charset="-122"/>
              <a:ea typeface="方正仿宋_GBK" panose="03000509000000000000" pitchFamily="65" charset="-122"/>
            </a:endParaRPr>
          </a:p>
        </p:txBody>
      </p:sp>
    </p:spTree>
    <p:custDataLst>
      <p:tags r:id="rId1"/>
    </p:custData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328295" y="664845"/>
            <a:ext cx="8529320" cy="2846070"/>
          </a:xfrm>
          <a:prstGeom prst="rect">
            <a:avLst/>
          </a:prstGeom>
          <a:noFill/>
          <a:ln w="9525">
            <a:noFill/>
          </a:ln>
        </p:spPr>
        <p:txBody>
          <a:bodyPr wrap="square">
            <a:spAutoFit/>
          </a:bodyPr>
          <a:lstStyle/>
          <a:p>
            <a:pPr algn="just" fontAlgn="auto">
              <a:lnSpc>
                <a:spcPts val="3580"/>
              </a:lnSpc>
            </a:pPr>
            <a:r>
              <a:rPr lang="en-US" altLang="zh-CN" sz="2400" dirty="0">
                <a:latin typeface="宋体" panose="02010600030101010101" pitchFamily="2" charset="-122"/>
                <a:ea typeface="宋体" panose="02010600030101010101" pitchFamily="2" charset="-122"/>
                <a:cs typeface="宋体" panose="02010600030101010101" pitchFamily="2" charset="-122"/>
              </a:rPr>
              <a:t> </a:t>
            </a:r>
            <a:r>
              <a:rPr lang="en-US" altLang="zh-CN" sz="2400" dirty="0" smtClean="0">
                <a:latin typeface="宋体" panose="02010600030101010101" pitchFamily="2" charset="-122"/>
                <a:ea typeface="宋体" panose="02010600030101010101" pitchFamily="2" charset="-122"/>
                <a:cs typeface="宋体" panose="02010600030101010101" pitchFamily="2" charset="-122"/>
              </a:rPr>
              <a:t>   </a:t>
            </a:r>
            <a:r>
              <a:rPr lang="zh-CN" sz="2400" b="0" dirty="0" smtClean="0">
                <a:latin typeface="方正楷体_GBK" panose="03000509000000000000" pitchFamily="65" charset="-122"/>
                <a:ea typeface="方正楷体_GBK" panose="03000509000000000000" pitchFamily="65" charset="-122"/>
                <a:cs typeface="宋体" panose="02010600030101010101" pitchFamily="2" charset="-122"/>
              </a:rPr>
              <a:t>三</a:t>
            </a:r>
            <a:r>
              <a:rPr lang="zh-CN" sz="2400" b="0" dirty="0">
                <a:latin typeface="方正楷体_GBK" panose="03000509000000000000" pitchFamily="65" charset="-122"/>
                <a:ea typeface="方正楷体_GBK" panose="03000509000000000000" pitchFamily="65" charset="-122"/>
                <a:cs typeface="宋体" panose="02010600030101010101" pitchFamily="2" charset="-122"/>
              </a:rPr>
              <a:t>是</a:t>
            </a:r>
            <a:r>
              <a:rPr lang="en-US" sz="2400" b="0" dirty="0">
                <a:latin typeface="方正楷体_GBK" panose="03000509000000000000" pitchFamily="65" charset="-122"/>
                <a:ea typeface="方正楷体_GBK" panose="03000509000000000000" pitchFamily="65" charset="-122"/>
                <a:cs typeface="宋体" panose="02010600030101010101" pitchFamily="2" charset="-122"/>
              </a:rPr>
              <a:t>“</a:t>
            </a:r>
            <a:r>
              <a:rPr lang="zh-CN" sz="2400" b="0" dirty="0">
                <a:latin typeface="方正楷体_GBK" panose="03000509000000000000" pitchFamily="65" charset="-122"/>
                <a:ea typeface="方正楷体_GBK" panose="03000509000000000000" pitchFamily="65" charset="-122"/>
                <a:cs typeface="宋体" panose="02010600030101010101" pitchFamily="2" charset="-122"/>
              </a:rPr>
              <a:t>三审一验收</a:t>
            </a:r>
            <a:r>
              <a:rPr lang="en-US" sz="2400" b="0" dirty="0">
                <a:latin typeface="方正楷体_GBK" panose="03000509000000000000" pitchFamily="65" charset="-122"/>
                <a:ea typeface="方正楷体_GBK" panose="03000509000000000000" pitchFamily="65" charset="-122"/>
                <a:cs typeface="宋体" panose="02010600030101010101" pitchFamily="2" charset="-122"/>
              </a:rPr>
              <a:t>”</a:t>
            </a:r>
            <a:r>
              <a:rPr lang="zh-CN" sz="2400" b="0" dirty="0">
                <a:latin typeface="方正楷体_GBK" panose="03000509000000000000" pitchFamily="65" charset="-122"/>
                <a:ea typeface="方正楷体_GBK" panose="03000509000000000000" pitchFamily="65" charset="-122"/>
                <a:cs typeface="宋体" panose="02010600030101010101" pitchFamily="2" charset="-122"/>
              </a:rPr>
              <a:t>制度。</a:t>
            </a:r>
            <a:r>
              <a:rPr lang="zh-CN" sz="2400" b="0" dirty="0">
                <a:latin typeface="方正仿宋_GBK" panose="03000509000000000000" pitchFamily="65" charset="-122"/>
                <a:ea typeface="方正仿宋_GBK" panose="03000509000000000000" pitchFamily="65" charset="-122"/>
                <a:cs typeface="宋体" panose="02010600030101010101" pitchFamily="2" charset="-122"/>
              </a:rPr>
              <a:t>志书初稿完成后，由各分（专）志编辑室、编委会分别进行一审、二审，修改后正式以公文附终审稿的形式报省志办终审。省志办组织有关领导专家和业务干部进行终审，将修改意见反馈承编单位，并对承编单位修改完善后的志稿进行验收，验收合格后方才送交出版。多道审查验收程序，从制度上为志书质量提供了保障。</a:t>
            </a:r>
            <a:endParaRPr lang="zh-CN" altLang="en-US" sz="2400" dirty="0">
              <a:latin typeface="方正仿宋_GBK" panose="03000509000000000000" pitchFamily="65" charset="-122"/>
              <a:ea typeface="方正仿宋_GBK" panose="03000509000000000000" pitchFamily="65" charset="-122"/>
              <a:cs typeface="宋体" panose="02010600030101010101" pitchFamily="2" charset="-122"/>
            </a:endParaRPr>
          </a:p>
        </p:txBody>
      </p:sp>
    </p:spTree>
    <p:custDataLst>
      <p:tags r:id="rId1"/>
    </p:custData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388620" y="1071245"/>
            <a:ext cx="8519795" cy="1468755"/>
          </a:xfrm>
          <a:prstGeom prst="rect">
            <a:avLst/>
          </a:prstGeom>
          <a:noFill/>
          <a:ln w="9525">
            <a:noFill/>
          </a:ln>
        </p:spPr>
        <p:txBody>
          <a:bodyPr wrap="square">
            <a:spAutoFit/>
          </a:bodyPr>
          <a:lstStyle/>
          <a:p>
            <a:pPr algn="just" fontAlgn="auto">
              <a:lnSpc>
                <a:spcPts val="3580"/>
              </a:lnSpc>
            </a:pPr>
            <a:r>
              <a:rPr lang="en-US" altLang="zh-CN" sz="2400" dirty="0">
                <a:latin typeface="宋体" panose="02010600030101010101" pitchFamily="2" charset="-122"/>
                <a:ea typeface="宋体" panose="02010600030101010101" pitchFamily="2" charset="-122"/>
              </a:rPr>
              <a:t> </a:t>
            </a:r>
            <a:r>
              <a:rPr lang="en-US" altLang="zh-CN" sz="2400" dirty="0" smtClean="0">
                <a:latin typeface="宋体" panose="02010600030101010101" pitchFamily="2" charset="-122"/>
                <a:ea typeface="宋体" panose="02010600030101010101" pitchFamily="2" charset="-122"/>
              </a:rPr>
              <a:t>   </a:t>
            </a:r>
            <a:r>
              <a:rPr lang="zh-CN" sz="2400" b="0" dirty="0" smtClean="0">
                <a:latin typeface="方正楷体_GBK" panose="03000509000000000000" pitchFamily="65" charset="-122"/>
                <a:ea typeface="方正楷体_GBK" panose="03000509000000000000" pitchFamily="65" charset="-122"/>
              </a:rPr>
              <a:t>四</a:t>
            </a:r>
            <a:r>
              <a:rPr lang="zh-CN" sz="2400" b="0" dirty="0">
                <a:latin typeface="方正楷体_GBK" panose="03000509000000000000" pitchFamily="65" charset="-122"/>
                <a:ea typeface="方正楷体_GBK" panose="03000509000000000000" pitchFamily="65" charset="-122"/>
              </a:rPr>
              <a:t>是统一版式出版。</a:t>
            </a:r>
            <a:r>
              <a:rPr lang="zh-CN" sz="2400" b="0" dirty="0">
                <a:latin typeface="方正仿宋_GBK" panose="03000509000000000000" pitchFamily="65" charset="-122"/>
                <a:ea typeface="方正仿宋_GBK" panose="03000509000000000000" pitchFamily="65" charset="-122"/>
              </a:rPr>
              <a:t>各分（专）志由省志办统一安排出版，在志书形式、装帧设计、印刷质量等方面实行统一管理，确保整套省志风格一致，整齐美观。</a:t>
            </a:r>
            <a:endParaRPr lang="zh-CN" altLang="en-US" sz="2400" dirty="0">
              <a:latin typeface="方正仿宋_GBK" panose="03000509000000000000" pitchFamily="65" charset="-122"/>
              <a:ea typeface="方正仿宋_GBK" panose="03000509000000000000" pitchFamily="65" charset="-122"/>
            </a:endParaRPr>
          </a:p>
        </p:txBody>
      </p:sp>
    </p:spTree>
    <p:custDataLst>
      <p:tags r:id="rId1"/>
    </p:custData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295275" y="460375"/>
            <a:ext cx="8714740" cy="4708981"/>
          </a:xfrm>
          <a:prstGeom prst="rect">
            <a:avLst/>
          </a:prstGeom>
          <a:noFill/>
          <a:ln w="9525">
            <a:noFill/>
          </a:ln>
        </p:spPr>
        <p:txBody>
          <a:bodyPr wrap="square">
            <a:spAutoFit/>
          </a:bodyPr>
          <a:lstStyle/>
          <a:p>
            <a:pPr algn="just" fontAlgn="auto">
              <a:lnSpc>
                <a:spcPts val="3580"/>
              </a:lnSpc>
            </a:pPr>
            <a:r>
              <a:rPr lang="en-US" altLang="zh-CN" sz="2800" b="1" dirty="0">
                <a:latin typeface="宋体" panose="02010600030101010101" pitchFamily="2" charset="-122"/>
                <a:ea typeface="宋体" panose="02010600030101010101" pitchFamily="2" charset="-122"/>
                <a:cs typeface="宋体" panose="02010600030101010101" pitchFamily="2" charset="-122"/>
                <a:sym typeface="+mn-ea"/>
              </a:rPr>
              <a:t> </a:t>
            </a:r>
            <a:r>
              <a:rPr lang="en-US" altLang="zh-CN" sz="2800" b="1" dirty="0" smtClean="0">
                <a:latin typeface="宋体" panose="02010600030101010101" pitchFamily="2" charset="-122"/>
                <a:ea typeface="宋体" panose="02010600030101010101" pitchFamily="2" charset="-122"/>
                <a:cs typeface="宋体" panose="02010600030101010101" pitchFamily="2" charset="-122"/>
                <a:sym typeface="+mn-ea"/>
              </a:rPr>
              <a:t>   </a:t>
            </a:r>
            <a:r>
              <a:rPr lang="zh-CN" altLang="en-US" sz="2800" dirty="0" smtClean="0">
                <a:latin typeface="方正黑体_GBK" panose="03000509000000000000" pitchFamily="65" charset="-122"/>
                <a:ea typeface="方正黑体_GBK" panose="03000509000000000000" pitchFamily="65" charset="-122"/>
                <a:cs typeface="宋体" panose="02010600030101010101" pitchFamily="2" charset="-122"/>
                <a:sym typeface="+mn-ea"/>
              </a:rPr>
              <a:t>（三）</a:t>
            </a:r>
            <a:r>
              <a:rPr lang="zh-CN" sz="2400" dirty="0" smtClean="0">
                <a:latin typeface="方正黑体_GBK" panose="03000509000000000000" pitchFamily="65" charset="-122"/>
                <a:ea typeface="方正黑体_GBK" panose="03000509000000000000" pitchFamily="65" charset="-122"/>
                <a:cs typeface="宋体" panose="02010600030101010101" pitchFamily="2" charset="-122"/>
                <a:sym typeface="+mn-ea"/>
              </a:rPr>
              <a:t>二</a:t>
            </a:r>
            <a:r>
              <a:rPr lang="zh-CN" sz="2400" dirty="0">
                <a:latin typeface="方正黑体_GBK" panose="03000509000000000000" pitchFamily="65" charset="-122"/>
                <a:ea typeface="方正黑体_GBK" panose="03000509000000000000" pitchFamily="65" charset="-122"/>
                <a:cs typeface="宋体" panose="02010600030101010101" pitchFamily="2" charset="-122"/>
                <a:sym typeface="+mn-ea"/>
              </a:rPr>
              <a:t>轮省志</a:t>
            </a:r>
            <a:r>
              <a:rPr lang="zh-CN" sz="2400" dirty="0" smtClean="0">
                <a:latin typeface="方正黑体_GBK" panose="03000509000000000000" pitchFamily="65" charset="-122"/>
                <a:ea typeface="方正黑体_GBK" panose="03000509000000000000" pitchFamily="65" charset="-122"/>
                <a:cs typeface="宋体" panose="02010600030101010101" pitchFamily="2" charset="-122"/>
                <a:sym typeface="+mn-ea"/>
              </a:rPr>
              <a:t>编纂</a:t>
            </a:r>
            <a:r>
              <a:rPr lang="zh-CN" altLang="en-US" sz="2400" dirty="0">
                <a:latin typeface="方正黑体_GBK" panose="03000509000000000000" pitchFamily="65" charset="-122"/>
                <a:ea typeface="方正黑体_GBK" panose="03000509000000000000" pitchFamily="65" charset="-122"/>
                <a:cs typeface="宋体" panose="02010600030101010101" pitchFamily="2" charset="-122"/>
                <a:sym typeface="+mn-ea"/>
              </a:rPr>
              <a:t>工作</a:t>
            </a:r>
            <a:r>
              <a:rPr lang="zh-CN" altLang="en-US" sz="2400" dirty="0" smtClean="0">
                <a:latin typeface="方正黑体_GBK" panose="03000509000000000000" pitchFamily="65" charset="-122"/>
                <a:ea typeface="方正黑体_GBK" panose="03000509000000000000" pitchFamily="65" charset="-122"/>
                <a:cs typeface="宋体" panose="02010600030101010101" pitchFamily="2" charset="-122"/>
                <a:sym typeface="+mn-ea"/>
              </a:rPr>
              <a:t>组织推动的一些特点</a:t>
            </a:r>
            <a:endParaRPr lang="zh-CN" sz="2400" dirty="0">
              <a:latin typeface="方正黑体_GBK" panose="03000509000000000000" pitchFamily="65" charset="-122"/>
              <a:ea typeface="方正黑体_GBK" panose="03000509000000000000" pitchFamily="65" charset="-122"/>
              <a:cs typeface="宋体" panose="02010600030101010101" pitchFamily="2" charset="-122"/>
            </a:endParaRPr>
          </a:p>
          <a:p>
            <a:pPr algn="just" fontAlgn="auto">
              <a:lnSpc>
                <a:spcPts val="3580"/>
              </a:lnSpc>
            </a:pPr>
            <a:endParaRPr lang="en-US" sz="2400" b="1" dirty="0">
              <a:latin typeface="宋体" panose="02010600030101010101" pitchFamily="2" charset="-122"/>
              <a:ea typeface="宋体" panose="02010600030101010101" pitchFamily="2" charset="-122"/>
              <a:cs typeface="宋体" panose="02010600030101010101" pitchFamily="2" charset="-122"/>
            </a:endParaRPr>
          </a:p>
          <a:p>
            <a:pPr algn="just" fontAlgn="auto">
              <a:lnSpc>
                <a:spcPts val="3580"/>
              </a:lnSpc>
            </a:pPr>
            <a:r>
              <a:rPr lang="en-US" altLang="zh-CN" sz="2400" b="0" dirty="0" smtClean="0">
                <a:latin typeface="宋体" panose="02010600030101010101" pitchFamily="2" charset="-122"/>
                <a:ea typeface="宋体" panose="02010600030101010101" pitchFamily="2" charset="-122"/>
                <a:cs typeface="宋体" panose="02010600030101010101" pitchFamily="2" charset="-122"/>
              </a:rPr>
              <a:t>    </a:t>
            </a:r>
            <a:r>
              <a:rPr lang="en-US" altLang="zh-CN" sz="2400" b="0" dirty="0" smtClean="0">
                <a:latin typeface="方正楷体_GBK" panose="03000509000000000000" pitchFamily="65" charset="-122"/>
                <a:ea typeface="方正楷体_GBK" panose="03000509000000000000" pitchFamily="65" charset="-122"/>
                <a:cs typeface="宋体" panose="02010600030101010101" pitchFamily="2" charset="-122"/>
              </a:rPr>
              <a:t>1.</a:t>
            </a:r>
            <a:r>
              <a:rPr lang="zh-CN" sz="2400" b="0" dirty="0" smtClean="0">
                <a:latin typeface="方正楷体_GBK" panose="03000509000000000000" pitchFamily="65" charset="-122"/>
                <a:ea typeface="方正楷体_GBK" panose="03000509000000000000" pitchFamily="65" charset="-122"/>
                <a:cs typeface="宋体" panose="02010600030101010101" pitchFamily="2" charset="-122"/>
              </a:rPr>
              <a:t>二</a:t>
            </a:r>
            <a:r>
              <a:rPr lang="zh-CN" sz="2400" b="0" dirty="0">
                <a:latin typeface="方正楷体_GBK" panose="03000509000000000000" pitchFamily="65" charset="-122"/>
                <a:ea typeface="方正楷体_GBK" panose="03000509000000000000" pitchFamily="65" charset="-122"/>
                <a:cs typeface="宋体" panose="02010600030101010101" pitchFamily="2" charset="-122"/>
              </a:rPr>
              <a:t>轮省志编纂</a:t>
            </a:r>
            <a:r>
              <a:rPr lang="zh-CN" sz="2400" b="0" dirty="0" smtClean="0">
                <a:latin typeface="方正楷体_GBK" panose="03000509000000000000" pitchFamily="65" charset="-122"/>
                <a:ea typeface="方正楷体_GBK" panose="03000509000000000000" pitchFamily="65" charset="-122"/>
                <a:cs typeface="宋体" panose="02010600030101010101" pitchFamily="2" charset="-122"/>
              </a:rPr>
              <a:t>时间</a:t>
            </a:r>
            <a:r>
              <a:rPr lang="zh-CN" altLang="en-US" sz="2400" b="0" dirty="0" smtClean="0">
                <a:latin typeface="方正楷体_GBK" panose="03000509000000000000" pitchFamily="65" charset="-122"/>
                <a:ea typeface="方正楷体_GBK" panose="03000509000000000000" pitchFamily="65" charset="-122"/>
                <a:cs typeface="宋体" panose="02010600030101010101" pitchFamily="2" charset="-122"/>
              </a:rPr>
              <a:t>总体上</a:t>
            </a:r>
            <a:r>
              <a:rPr lang="zh-CN" sz="2400" b="0" dirty="0" smtClean="0">
                <a:latin typeface="方正楷体_GBK" panose="03000509000000000000" pitchFamily="65" charset="-122"/>
                <a:ea typeface="方正楷体_GBK" panose="03000509000000000000" pitchFamily="65" charset="-122"/>
                <a:cs typeface="宋体" panose="02010600030101010101" pitchFamily="2" charset="-122"/>
              </a:rPr>
              <a:t>比较</a:t>
            </a:r>
            <a:r>
              <a:rPr lang="zh-CN" sz="2400" b="0" dirty="0">
                <a:latin typeface="方正楷体_GBK" panose="03000509000000000000" pitchFamily="65" charset="-122"/>
                <a:ea typeface="方正楷体_GBK" panose="03000509000000000000" pitchFamily="65" charset="-122"/>
                <a:cs typeface="宋体" panose="02010600030101010101" pitchFamily="2" charset="-122"/>
              </a:rPr>
              <a:t>紧</a:t>
            </a:r>
            <a:r>
              <a:rPr lang="zh-CN" sz="2400" b="0" dirty="0" smtClean="0">
                <a:latin typeface="方正楷体_GBK" panose="03000509000000000000" pitchFamily="65" charset="-122"/>
                <a:ea typeface="方正楷体_GBK" panose="03000509000000000000" pitchFamily="65" charset="-122"/>
                <a:cs typeface="宋体" panose="02010600030101010101" pitchFamily="2" charset="-122"/>
              </a:rPr>
              <a:t>。</a:t>
            </a:r>
            <a:r>
              <a:rPr lang="zh-CN" altLang="en-US" sz="2400" dirty="0">
                <a:latin typeface="Times New Roman" panose="02020603050405020304" pitchFamily="18" charset="0"/>
                <a:ea typeface="方正仿宋_GBK" panose="03000509000000000000" pitchFamily="65" charset="-122"/>
                <a:cs typeface="Times New Roman" panose="02020603050405020304" pitchFamily="18" charset="0"/>
              </a:rPr>
              <a:t>首轮省志编纂前后持续了</a:t>
            </a:r>
            <a:r>
              <a:rPr lang="en-US" altLang="zh-CN" sz="2400" dirty="0">
                <a:latin typeface="Times New Roman" panose="02020603050405020304" pitchFamily="18" charset="0"/>
                <a:ea typeface="方正仿宋_GBK" panose="03000509000000000000" pitchFamily="65" charset="-122"/>
                <a:cs typeface="Times New Roman" panose="02020603050405020304" pitchFamily="18" charset="0"/>
              </a:rPr>
              <a:t>20</a:t>
            </a:r>
            <a:r>
              <a:rPr lang="zh-CN" altLang="en-US" sz="2400" dirty="0">
                <a:latin typeface="Times New Roman" panose="02020603050405020304" pitchFamily="18" charset="0"/>
                <a:ea typeface="方正仿宋_GBK" panose="03000509000000000000" pitchFamily="65" charset="-122"/>
                <a:cs typeface="Times New Roman" panose="02020603050405020304" pitchFamily="18" charset="0"/>
              </a:rPr>
              <a:t>多年，省志办和各分（专）志承编单位有较多时间设计篇目、搜集资料、撰写初稿、统</a:t>
            </a:r>
            <a:r>
              <a:rPr lang="zh-CN" altLang="en-US" sz="2400" dirty="0" smtClean="0">
                <a:latin typeface="Times New Roman" panose="02020603050405020304" pitchFamily="18" charset="0"/>
                <a:ea typeface="方正仿宋_GBK" panose="03000509000000000000" pitchFamily="65" charset="-122"/>
                <a:cs typeface="Times New Roman" panose="02020603050405020304" pitchFamily="18" charset="0"/>
              </a:rPr>
              <a:t>稿</a:t>
            </a:r>
            <a:r>
              <a:rPr lang="zh-CN" altLang="en-US" sz="2400" dirty="0">
                <a:latin typeface="Times New Roman" panose="02020603050405020304" pitchFamily="18" charset="0"/>
                <a:ea typeface="方正仿宋_GBK" panose="03000509000000000000" pitchFamily="65" charset="-122"/>
                <a:cs typeface="Times New Roman" panose="02020603050405020304" pitchFamily="18" charset="0"/>
              </a:rPr>
              <a:t>总纂</a:t>
            </a:r>
            <a:r>
              <a:rPr lang="zh-CN" altLang="en-US" sz="2400" dirty="0" smtClean="0">
                <a:latin typeface="Times New Roman" panose="02020603050405020304" pitchFamily="18" charset="0"/>
                <a:ea typeface="方正仿宋_GBK" panose="03000509000000000000" pitchFamily="65" charset="-122"/>
                <a:cs typeface="Times New Roman" panose="02020603050405020304" pitchFamily="18" charset="0"/>
              </a:rPr>
              <a:t>、审查验收，</a:t>
            </a:r>
            <a:r>
              <a:rPr lang="zh-CN" altLang="en-US" sz="2400" dirty="0">
                <a:latin typeface="Times New Roman" panose="02020603050405020304" pitchFamily="18" charset="0"/>
                <a:ea typeface="方正仿宋_GBK" panose="03000509000000000000" pitchFamily="65" charset="-122"/>
                <a:cs typeface="Times New Roman" panose="02020603050405020304" pitchFamily="18" charset="0"/>
              </a:rPr>
              <a:t>每个阶段可以做到反复推敲、深入研究。二轮省志编纂自</a:t>
            </a:r>
            <a:r>
              <a:rPr lang="en-US" altLang="zh-CN" sz="2400" dirty="0">
                <a:latin typeface="Times New Roman" panose="02020603050405020304" pitchFamily="18" charset="0"/>
                <a:ea typeface="方正仿宋_GBK" panose="03000509000000000000" pitchFamily="65" charset="-122"/>
                <a:cs typeface="Times New Roman" panose="02020603050405020304" pitchFamily="18" charset="0"/>
              </a:rPr>
              <a:t>2008</a:t>
            </a:r>
            <a:r>
              <a:rPr lang="zh-CN" altLang="en-US" sz="2400" dirty="0">
                <a:latin typeface="Times New Roman" panose="02020603050405020304" pitchFamily="18" charset="0"/>
                <a:ea typeface="方正仿宋_GBK" panose="03000509000000000000" pitchFamily="65" charset="-122"/>
                <a:cs typeface="Times New Roman" panose="02020603050405020304" pitchFamily="18" charset="0"/>
              </a:rPr>
              <a:t>年启动至</a:t>
            </a:r>
            <a:r>
              <a:rPr lang="en-US" altLang="zh-CN" sz="2400" dirty="0">
                <a:latin typeface="Times New Roman" panose="02020603050405020304" pitchFamily="18" charset="0"/>
                <a:ea typeface="方正仿宋_GBK" panose="03000509000000000000" pitchFamily="65" charset="-122"/>
                <a:cs typeface="Times New Roman" panose="02020603050405020304" pitchFamily="18" charset="0"/>
              </a:rPr>
              <a:t>2020</a:t>
            </a:r>
            <a:r>
              <a:rPr lang="zh-CN" altLang="en-US" sz="2400" dirty="0">
                <a:latin typeface="Times New Roman" panose="02020603050405020304" pitchFamily="18" charset="0"/>
                <a:ea typeface="方正仿宋_GBK" panose="03000509000000000000" pitchFamily="65" charset="-122"/>
                <a:cs typeface="Times New Roman" panose="02020603050405020304" pitchFamily="18" charset="0"/>
              </a:rPr>
              <a:t>年完成编纂任务，总共</a:t>
            </a:r>
            <a:r>
              <a:rPr lang="en-US" altLang="zh-CN" sz="2400" dirty="0">
                <a:latin typeface="Times New Roman" panose="02020603050405020304" pitchFamily="18" charset="0"/>
                <a:ea typeface="方正仿宋_GBK" panose="03000509000000000000" pitchFamily="65" charset="-122"/>
                <a:cs typeface="Times New Roman" panose="02020603050405020304" pitchFamily="18" charset="0"/>
              </a:rPr>
              <a:t>12</a:t>
            </a:r>
            <a:r>
              <a:rPr lang="zh-CN" altLang="en-US" sz="2400" dirty="0">
                <a:latin typeface="Times New Roman" panose="02020603050405020304" pitchFamily="18" charset="0"/>
                <a:ea typeface="方正仿宋_GBK" panose="03000509000000000000" pitchFamily="65" charset="-122"/>
                <a:cs typeface="Times New Roman" panose="02020603050405020304" pitchFamily="18" charset="0"/>
              </a:rPr>
              <a:t>年时间，比首轮修志时间少了一半，可谓时间紧、任务重、要求高。全体修志人员尽职尽力、攻坚克难，最终交出了合格答卷。</a:t>
            </a:r>
          </a:p>
          <a:p>
            <a:pPr algn="just" fontAlgn="auto">
              <a:lnSpc>
                <a:spcPts val="3580"/>
              </a:lnSpc>
            </a:pPr>
            <a:endParaRPr lang="zh-CN" altLang="en-US" sz="2400" dirty="0">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228600" y="854710"/>
            <a:ext cx="8738870" cy="4247317"/>
          </a:xfrm>
          <a:prstGeom prst="rect">
            <a:avLst/>
          </a:prstGeom>
          <a:noFill/>
          <a:ln w="9525">
            <a:noFill/>
          </a:ln>
        </p:spPr>
        <p:txBody>
          <a:bodyPr wrap="square">
            <a:spAutoFit/>
          </a:bodyPr>
          <a:lstStyle/>
          <a:p>
            <a:pPr algn="just">
              <a:lnSpc>
                <a:spcPts val="3580"/>
              </a:lnSpc>
            </a:pPr>
            <a:r>
              <a:rPr lang="en-US" altLang="zh-CN" sz="2400" dirty="0" smtClean="0">
                <a:latin typeface="方正楷体_GBK" panose="03000509000000000000" pitchFamily="65" charset="-122"/>
                <a:ea typeface="方正楷体_GBK" panose="03000509000000000000" pitchFamily="65" charset="-122"/>
                <a:cs typeface="宋体" panose="02010600030101010101" pitchFamily="2" charset="-122"/>
              </a:rPr>
              <a:t>        </a:t>
            </a:r>
            <a:r>
              <a:rPr lang="en-US" altLang="zh-CN" sz="2400" b="0" dirty="0" smtClean="0">
                <a:latin typeface="方正楷体_GBK" panose="03000509000000000000" pitchFamily="65" charset="-122"/>
                <a:ea typeface="方正楷体_GBK" panose="03000509000000000000" pitchFamily="65" charset="-122"/>
                <a:cs typeface="宋体" panose="02010600030101010101" pitchFamily="2" charset="-122"/>
              </a:rPr>
              <a:t>2.</a:t>
            </a:r>
            <a:r>
              <a:rPr lang="zh-CN" sz="2400" b="0" dirty="0" smtClean="0">
                <a:latin typeface="方正楷体_GBK" panose="03000509000000000000" pitchFamily="65" charset="-122"/>
                <a:ea typeface="方正楷体_GBK" panose="03000509000000000000" pitchFamily="65" charset="-122"/>
                <a:cs typeface="宋体" panose="02010600030101010101" pitchFamily="2" charset="-122"/>
              </a:rPr>
              <a:t>二轮省志总体结构对组织程度要求比较高。</a:t>
            </a:r>
            <a:r>
              <a:rPr lang="zh-CN" altLang="zh-CN" sz="2400" dirty="0">
                <a:latin typeface="方正仿宋_GBK" panose="03000509000000000000" pitchFamily="65" charset="-122"/>
                <a:ea typeface="方正仿宋_GBK" panose="03000509000000000000" pitchFamily="65" charset="-122"/>
                <a:cs typeface="Times New Roman" panose="02020603050405020304" pitchFamily="18" charset="0"/>
              </a:rPr>
              <a:t>与首轮省志总体结构是小篇体相比，二轮省志总体结构采用中篇体，这种结构对志书编纂的组织管理、联络协调、总纂统稿</a:t>
            </a:r>
            <a:r>
              <a:rPr lang="zh-CN" altLang="zh-CN" sz="2400" dirty="0" smtClean="0">
                <a:latin typeface="方正仿宋_GBK" panose="03000509000000000000" pitchFamily="65" charset="-122"/>
                <a:ea typeface="方正仿宋_GBK" panose="03000509000000000000" pitchFamily="65" charset="-122"/>
                <a:cs typeface="Times New Roman" panose="02020603050405020304" pitchFamily="18" charset="0"/>
              </a:rPr>
              <a:t>等要求</a:t>
            </a:r>
            <a:r>
              <a:rPr lang="zh-CN" altLang="en-US" sz="2400" dirty="0">
                <a:latin typeface="方正仿宋_GBK" panose="03000509000000000000" pitchFamily="65" charset="-122"/>
                <a:ea typeface="方正仿宋_GBK" panose="03000509000000000000" pitchFamily="65" charset="-122"/>
                <a:cs typeface="Times New Roman" panose="02020603050405020304" pitchFamily="18" charset="0"/>
              </a:rPr>
              <a:t>更</a:t>
            </a:r>
            <a:r>
              <a:rPr lang="zh-CN" altLang="zh-CN" sz="2400" dirty="0">
                <a:latin typeface="方正仿宋_GBK" panose="03000509000000000000" pitchFamily="65" charset="-122"/>
                <a:ea typeface="方正仿宋_GBK" panose="03000509000000000000" pitchFamily="65" charset="-122"/>
                <a:cs typeface="Times New Roman" panose="02020603050405020304" pitchFamily="18" charset="0"/>
              </a:rPr>
              <a:t>高。许多分（专）志为综合类志书，采取</a:t>
            </a:r>
            <a:r>
              <a:rPr lang="zh-CN" altLang="en-US" sz="2400" dirty="0">
                <a:latin typeface="方正仿宋_GBK" panose="03000509000000000000" pitchFamily="65" charset="-122"/>
                <a:ea typeface="方正仿宋_GBK" panose="03000509000000000000" pitchFamily="65" charset="-122"/>
                <a:cs typeface="Times New Roman" panose="02020603050405020304" pitchFamily="18" charset="0"/>
              </a:rPr>
              <a:t>由</a:t>
            </a:r>
            <a:r>
              <a:rPr lang="zh-CN" altLang="zh-CN" sz="2400" dirty="0">
                <a:latin typeface="方正仿宋_GBK" panose="03000509000000000000" pitchFamily="65" charset="-122"/>
                <a:ea typeface="方正仿宋_GBK" panose="03000509000000000000" pitchFamily="65" charset="-122"/>
                <a:cs typeface="Times New Roman" panose="02020603050405020304" pitchFamily="18" charset="0"/>
              </a:rPr>
              <a:t>总纂单位牵头、各分纂</a:t>
            </a:r>
            <a:r>
              <a:rPr lang="zh-CN" altLang="zh-CN" sz="2400" dirty="0" smtClean="0">
                <a:latin typeface="方正仿宋_GBK" panose="03000509000000000000" pitchFamily="65" charset="-122"/>
                <a:ea typeface="方正仿宋_GBK" panose="03000509000000000000" pitchFamily="65" charset="-122"/>
                <a:cs typeface="Times New Roman" panose="02020603050405020304" pitchFamily="18" charset="0"/>
              </a:rPr>
              <a:t>单位</a:t>
            </a:r>
            <a:r>
              <a:rPr lang="zh-CN" altLang="en-US" sz="2400" dirty="0">
                <a:latin typeface="方正仿宋_GBK" panose="03000509000000000000" pitchFamily="65" charset="-122"/>
                <a:ea typeface="方正仿宋_GBK" panose="03000509000000000000" pitchFamily="65" charset="-122"/>
                <a:cs typeface="Times New Roman" panose="02020603050405020304" pitchFamily="18" charset="0"/>
              </a:rPr>
              <a:t>参与</a:t>
            </a:r>
            <a:r>
              <a:rPr lang="zh-CN" altLang="zh-CN" sz="2400" dirty="0" smtClean="0">
                <a:latin typeface="方正仿宋_GBK" panose="03000509000000000000" pitchFamily="65" charset="-122"/>
                <a:ea typeface="方正仿宋_GBK" panose="03000509000000000000" pitchFamily="65" charset="-122"/>
                <a:cs typeface="Times New Roman" panose="02020603050405020304" pitchFamily="18" charset="0"/>
              </a:rPr>
              <a:t>的</a:t>
            </a:r>
            <a:r>
              <a:rPr lang="zh-CN" altLang="zh-CN" sz="2400" dirty="0">
                <a:latin typeface="方正仿宋_GBK" panose="03000509000000000000" pitchFamily="65" charset="-122"/>
                <a:ea typeface="方正仿宋_GBK" panose="03000509000000000000" pitchFamily="65" charset="-122"/>
                <a:cs typeface="Times New Roman" panose="02020603050405020304" pitchFamily="18" charset="0"/>
              </a:rPr>
              <a:t>编纂模式，当有关单位出现组织不到位、协调不充分、统稿不细致、分工不落实的情况，就会造成志书编纂进展迟缓。</a:t>
            </a:r>
            <a:r>
              <a:rPr lang="zh-CN" altLang="en-US" sz="2400" dirty="0">
                <a:latin typeface="方正仿宋_GBK" panose="03000509000000000000" pitchFamily="65" charset="-122"/>
                <a:ea typeface="方正仿宋_GBK" panose="03000509000000000000" pitchFamily="65" charset="-122"/>
                <a:cs typeface="Times New Roman" panose="02020603050405020304" pitchFamily="18" charset="0"/>
              </a:rPr>
              <a:t>实际工作中，绝大多数承编单位经过沟通协调</a:t>
            </a:r>
            <a:r>
              <a:rPr lang="zh-CN" altLang="en-US" sz="2400" dirty="0" smtClean="0">
                <a:latin typeface="方正仿宋_GBK" panose="03000509000000000000" pitchFamily="65" charset="-122"/>
                <a:ea typeface="方正仿宋_GBK" panose="03000509000000000000" pitchFamily="65" charset="-122"/>
                <a:cs typeface="Times New Roman" panose="02020603050405020304" pitchFamily="18" charset="0"/>
              </a:rPr>
              <a:t>，相互支持，较好</a:t>
            </a:r>
            <a:r>
              <a:rPr lang="zh-CN" altLang="en-US" sz="2400" dirty="0">
                <a:latin typeface="方正仿宋_GBK" panose="03000509000000000000" pitchFamily="65" charset="-122"/>
                <a:ea typeface="方正仿宋_GBK" panose="03000509000000000000" pitchFamily="65" charset="-122"/>
                <a:cs typeface="Times New Roman" panose="02020603050405020304" pitchFamily="18" charset="0"/>
              </a:rPr>
              <a:t>地完成了编纂任务。</a:t>
            </a:r>
          </a:p>
          <a:p>
            <a:pPr algn="just" fontAlgn="auto">
              <a:lnSpc>
                <a:spcPts val="3580"/>
              </a:lnSpc>
            </a:pPr>
            <a:endParaRPr lang="zh-CN" altLang="en-US" sz="2400" dirty="0">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218440" y="567055"/>
            <a:ext cx="8756650" cy="4708981"/>
          </a:xfrm>
          <a:prstGeom prst="rect">
            <a:avLst/>
          </a:prstGeom>
          <a:noFill/>
          <a:ln w="9525">
            <a:noFill/>
          </a:ln>
        </p:spPr>
        <p:txBody>
          <a:bodyPr wrap="square">
            <a:spAutoFit/>
          </a:bodyPr>
          <a:lstStyle/>
          <a:p>
            <a:pPr algn="just">
              <a:lnSpc>
                <a:spcPts val="3580"/>
              </a:lnSpc>
            </a:pPr>
            <a:r>
              <a:rPr lang="en-US" altLang="zh-CN" sz="2400" dirty="0" smtClean="0">
                <a:latin typeface="宋体" panose="02010600030101010101" pitchFamily="2" charset="-122"/>
                <a:ea typeface="宋体" panose="02010600030101010101" pitchFamily="2" charset="-122"/>
                <a:cs typeface="宋体" panose="02010600030101010101" pitchFamily="2" charset="-122"/>
              </a:rPr>
              <a:t>    </a:t>
            </a:r>
            <a:r>
              <a:rPr lang="en-US" altLang="zh-CN" sz="2400" dirty="0" smtClean="0">
                <a:latin typeface="方正楷体_GBK" panose="03000509000000000000" pitchFamily="65" charset="-122"/>
                <a:ea typeface="方正楷体_GBK" panose="03000509000000000000" pitchFamily="65" charset="-122"/>
                <a:cs typeface="宋体" panose="02010600030101010101" pitchFamily="2" charset="-122"/>
              </a:rPr>
              <a:t>3.</a:t>
            </a:r>
            <a:r>
              <a:rPr lang="zh-CN" altLang="en-US" sz="2400" dirty="0" smtClean="0">
                <a:latin typeface="方正楷体_GBK" panose="03000509000000000000" pitchFamily="65" charset="-122"/>
                <a:ea typeface="方正楷体_GBK" panose="03000509000000000000" pitchFamily="65" charset="-122"/>
                <a:cs typeface="宋体" panose="02010600030101010101" pitchFamily="2" charset="-122"/>
              </a:rPr>
              <a:t>二轮省志</a:t>
            </a:r>
            <a:r>
              <a:rPr lang="zh-CN" sz="2400" dirty="0" smtClean="0">
                <a:latin typeface="方正楷体_GBK" panose="03000509000000000000" pitchFamily="65" charset="-122"/>
                <a:ea typeface="方正楷体_GBK" panose="03000509000000000000" pitchFamily="65" charset="-122"/>
                <a:cs typeface="宋体" panose="02010600030101010101" pitchFamily="2" charset="-122"/>
              </a:rPr>
              <a:t>搜集</a:t>
            </a:r>
            <a:r>
              <a:rPr lang="zh-CN" sz="2400" dirty="0">
                <a:latin typeface="方正楷体_GBK" panose="03000509000000000000" pitchFamily="65" charset="-122"/>
                <a:ea typeface="方正楷体_GBK" panose="03000509000000000000" pitchFamily="65" charset="-122"/>
                <a:cs typeface="宋体" panose="02010600030101010101" pitchFamily="2" charset="-122"/>
              </a:rPr>
              <a:t>遴选</a:t>
            </a:r>
            <a:r>
              <a:rPr lang="zh-CN" sz="2400" dirty="0" smtClean="0">
                <a:latin typeface="方正楷体_GBK" panose="03000509000000000000" pitchFamily="65" charset="-122"/>
                <a:ea typeface="方正楷体_GBK" panose="03000509000000000000" pitchFamily="65" charset="-122"/>
                <a:cs typeface="宋体" panose="02010600030101010101" pitchFamily="2" charset="-122"/>
              </a:rPr>
              <a:t>资料</a:t>
            </a:r>
            <a:r>
              <a:rPr lang="zh-CN" altLang="en-US" sz="2400" dirty="0" smtClean="0">
                <a:latin typeface="方正楷体_GBK" panose="03000509000000000000" pitchFamily="65" charset="-122"/>
                <a:ea typeface="方正楷体_GBK" panose="03000509000000000000" pitchFamily="65" charset="-122"/>
                <a:cs typeface="宋体" panose="02010600030101010101" pitchFamily="2" charset="-122"/>
              </a:rPr>
              <a:t>十分</a:t>
            </a:r>
            <a:r>
              <a:rPr lang="zh-CN" altLang="en-US" sz="2400" dirty="0">
                <a:latin typeface="方正楷体_GBK" panose="03000509000000000000" pitchFamily="65" charset="-122"/>
                <a:ea typeface="方正楷体_GBK" panose="03000509000000000000" pitchFamily="65" charset="-122"/>
                <a:cs typeface="宋体" panose="02010600030101010101" pitchFamily="2" charset="-122"/>
              </a:rPr>
              <a:t>不易</a:t>
            </a:r>
            <a:r>
              <a:rPr lang="zh-CN" sz="2400" dirty="0" smtClean="0">
                <a:latin typeface="方正楷体_GBK" panose="03000509000000000000" pitchFamily="65" charset="-122"/>
                <a:ea typeface="方正楷体_GBK" panose="03000509000000000000" pitchFamily="65" charset="-122"/>
                <a:cs typeface="宋体" panose="02010600030101010101" pitchFamily="2" charset="-122"/>
              </a:rPr>
              <a:t>。</a:t>
            </a:r>
            <a:r>
              <a:rPr lang="zh-CN" altLang="zh-CN" sz="2400" dirty="0">
                <a:latin typeface="Times New Roman" panose="02020603050405020304" pitchFamily="18" charset="0"/>
                <a:ea typeface="方正仿宋_GBK" panose="03000509000000000000" pitchFamily="65" charset="-122"/>
                <a:cs typeface="Times New Roman" panose="02020603050405020304" pitchFamily="18" charset="0"/>
              </a:rPr>
              <a:t>二轮省志记述时限从</a:t>
            </a:r>
            <a:r>
              <a:rPr lang="en-US" altLang="zh-CN" sz="2400" dirty="0">
                <a:latin typeface="Times New Roman" panose="02020603050405020304" pitchFamily="18" charset="0"/>
                <a:ea typeface="方正仿宋_GBK" panose="03000509000000000000" pitchFamily="65" charset="-122"/>
                <a:cs typeface="Times New Roman" panose="02020603050405020304" pitchFamily="18" charset="0"/>
              </a:rPr>
              <a:t>1978</a:t>
            </a:r>
            <a:r>
              <a:rPr lang="zh-CN" altLang="zh-CN" sz="2400" dirty="0">
                <a:latin typeface="Times New Roman" panose="02020603050405020304" pitchFamily="18" charset="0"/>
                <a:ea typeface="方正仿宋_GBK" panose="03000509000000000000" pitchFamily="65" charset="-122"/>
                <a:cs typeface="Times New Roman" panose="02020603050405020304" pitchFamily="18" charset="0"/>
              </a:rPr>
              <a:t>年到</a:t>
            </a:r>
            <a:r>
              <a:rPr lang="en-US" altLang="zh-CN" sz="2400" dirty="0">
                <a:latin typeface="Times New Roman" panose="02020603050405020304" pitchFamily="18" charset="0"/>
                <a:ea typeface="方正仿宋_GBK" panose="03000509000000000000" pitchFamily="65" charset="-122"/>
                <a:cs typeface="Times New Roman" panose="02020603050405020304" pitchFamily="18" charset="0"/>
              </a:rPr>
              <a:t>2008</a:t>
            </a:r>
            <a:r>
              <a:rPr lang="zh-CN" altLang="zh-CN" sz="2400" dirty="0">
                <a:latin typeface="Times New Roman" panose="02020603050405020304" pitchFamily="18" charset="0"/>
                <a:ea typeface="方正仿宋_GBK" panose="03000509000000000000" pitchFamily="65" charset="-122"/>
                <a:cs typeface="Times New Roman" panose="02020603050405020304" pitchFamily="18" charset="0"/>
              </a:rPr>
              <a:t>年，这一时期资料可谓既短缺又丰富。一方面，这期间历经多次政府机构改革，一些厅</a:t>
            </a:r>
            <a:r>
              <a:rPr lang="zh-CN" altLang="zh-CN" sz="2400" dirty="0" smtClean="0">
                <a:latin typeface="Times New Roman" panose="02020603050405020304" pitchFamily="18" charset="0"/>
                <a:ea typeface="方正仿宋_GBK" panose="03000509000000000000" pitchFamily="65" charset="-122"/>
                <a:cs typeface="Times New Roman" panose="02020603050405020304" pitchFamily="18" charset="0"/>
              </a:rPr>
              <a:t>局</a:t>
            </a:r>
            <a:r>
              <a:rPr lang="zh-CN" altLang="en-US" sz="2400" dirty="0">
                <a:latin typeface="Times New Roman" panose="02020603050405020304" pitchFamily="18" charset="0"/>
                <a:ea typeface="方正仿宋_GBK" panose="03000509000000000000" pitchFamily="65" charset="-122"/>
                <a:cs typeface="Times New Roman" panose="02020603050405020304" pitchFamily="18" charset="0"/>
              </a:rPr>
              <a:t>被</a:t>
            </a:r>
            <a:r>
              <a:rPr lang="zh-CN" altLang="zh-CN" sz="2400" dirty="0" smtClean="0">
                <a:latin typeface="Times New Roman" panose="02020603050405020304" pitchFamily="18" charset="0"/>
                <a:ea typeface="方正仿宋_GBK" panose="03000509000000000000" pitchFamily="65" charset="-122"/>
                <a:cs typeface="Times New Roman" panose="02020603050405020304" pitchFamily="18" charset="0"/>
              </a:rPr>
              <a:t>撤</a:t>
            </a:r>
            <a:r>
              <a:rPr lang="zh-CN" altLang="zh-CN" sz="2400" dirty="0">
                <a:latin typeface="Times New Roman" panose="02020603050405020304" pitchFamily="18" charset="0"/>
                <a:ea typeface="方正仿宋_GBK" panose="03000509000000000000" pitchFamily="65" charset="-122"/>
                <a:cs typeface="Times New Roman" panose="02020603050405020304" pitchFamily="18" charset="0"/>
              </a:rPr>
              <a:t>并或管辖业务变动很大，造成资料管理上的不规范甚至资料遗失，给资料搜集造成一定困难。另一方面，由于办公自动化因素，单个部门保存了大量资料，但从大量资料中遴选体现问题实质、反映事物兴衰起伏的有效资料也不容易，需要下很大功夫抽丝剥茧、</a:t>
            </a:r>
            <a:r>
              <a:rPr lang="zh-CN" altLang="zh-CN" sz="2400" dirty="0">
                <a:solidFill>
                  <a:srgbClr val="333333"/>
                </a:solidFill>
                <a:latin typeface="Times New Roman" panose="02020603050405020304" pitchFamily="18" charset="0"/>
                <a:ea typeface="方正仿宋_GBK" panose="03000509000000000000" pitchFamily="65" charset="-122"/>
                <a:cs typeface="Times New Roman" panose="02020603050405020304" pitchFamily="18" charset="0"/>
              </a:rPr>
              <a:t>拂尘见金</a:t>
            </a:r>
            <a:r>
              <a:rPr lang="zh-CN" altLang="zh-CN" sz="2400" dirty="0" smtClean="0">
                <a:solidFill>
                  <a:srgbClr val="333333"/>
                </a:solidFill>
                <a:latin typeface="Times New Roman" panose="02020603050405020304" pitchFamily="18" charset="0"/>
                <a:ea typeface="方正仿宋_GBK" panose="03000509000000000000" pitchFamily="65" charset="-122"/>
                <a:cs typeface="Times New Roman" panose="02020603050405020304" pitchFamily="18" charset="0"/>
              </a:rPr>
              <a:t>。</a:t>
            </a:r>
            <a:r>
              <a:rPr lang="zh-CN" altLang="en-US" sz="2400" dirty="0" smtClean="0">
                <a:solidFill>
                  <a:srgbClr val="333333"/>
                </a:solidFill>
                <a:latin typeface="Times New Roman" panose="02020603050405020304" pitchFamily="18" charset="0"/>
                <a:ea typeface="方正仿宋_GBK" panose="03000509000000000000" pitchFamily="65" charset="-122"/>
                <a:cs typeface="Times New Roman" panose="02020603050405020304" pitchFamily="18" charset="0"/>
              </a:rPr>
              <a:t>实际工作中，广大</a:t>
            </a:r>
            <a:r>
              <a:rPr lang="zh-CN" altLang="en-US" sz="2400" dirty="0">
                <a:solidFill>
                  <a:srgbClr val="333333"/>
                </a:solidFill>
                <a:latin typeface="Times New Roman" panose="02020603050405020304" pitchFamily="18" charset="0"/>
                <a:ea typeface="方正仿宋_GBK" panose="03000509000000000000" pitchFamily="65" charset="-122"/>
                <a:cs typeface="Times New Roman" panose="02020603050405020304" pitchFamily="18" charset="0"/>
              </a:rPr>
              <a:t>修志人员任劳任怨、勤恳工作，搜集了大量</a:t>
            </a:r>
            <a:r>
              <a:rPr lang="zh-CN" altLang="en-US" sz="2400" dirty="0" smtClean="0">
                <a:solidFill>
                  <a:srgbClr val="333333"/>
                </a:solidFill>
                <a:latin typeface="Times New Roman" panose="02020603050405020304" pitchFamily="18" charset="0"/>
                <a:ea typeface="方正仿宋_GBK" panose="03000509000000000000" pitchFamily="65" charset="-122"/>
                <a:cs typeface="Times New Roman" panose="02020603050405020304" pitchFamily="18" charset="0"/>
              </a:rPr>
              <a:t>系统性资料</a:t>
            </a:r>
            <a:r>
              <a:rPr lang="zh-CN" altLang="en-US" sz="2400" dirty="0">
                <a:solidFill>
                  <a:srgbClr val="333333"/>
                </a:solidFill>
                <a:latin typeface="Times New Roman" panose="02020603050405020304" pitchFamily="18" charset="0"/>
                <a:ea typeface="方正仿宋_GBK" panose="03000509000000000000" pitchFamily="65" charset="-122"/>
                <a:cs typeface="Times New Roman" panose="02020603050405020304" pitchFamily="18" charset="0"/>
              </a:rPr>
              <a:t>，为保证志书质量打下了坚持基础。</a:t>
            </a:r>
            <a:endParaRPr lang="zh-CN" altLang="en-US" sz="2400" dirty="0">
              <a:latin typeface="Times New Roman" panose="02020603050405020304" pitchFamily="18" charset="0"/>
              <a:ea typeface="方正仿宋_GBK" panose="03000509000000000000" pitchFamily="65" charset="-122"/>
              <a:cs typeface="Times New Roman" panose="02020603050405020304" pitchFamily="18" charset="0"/>
            </a:endParaRPr>
          </a:p>
          <a:p>
            <a:pPr algn="just" fontAlgn="auto">
              <a:lnSpc>
                <a:spcPts val="3580"/>
              </a:lnSpc>
            </a:pPr>
            <a:endParaRPr lang="zh-CN" altLang="en-US" sz="2400" dirty="0">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240665" y="212725"/>
            <a:ext cx="8772525" cy="5170646"/>
          </a:xfrm>
          <a:prstGeom prst="rect">
            <a:avLst/>
          </a:prstGeom>
          <a:noFill/>
          <a:ln w="9525">
            <a:noFill/>
          </a:ln>
        </p:spPr>
        <p:txBody>
          <a:bodyPr wrap="square">
            <a:spAutoFit/>
          </a:bodyPr>
          <a:lstStyle/>
          <a:p>
            <a:pPr algn="just">
              <a:lnSpc>
                <a:spcPts val="3280"/>
              </a:lnSpc>
            </a:pPr>
            <a:r>
              <a:rPr lang="en-US" altLang="zh-CN" sz="2400" dirty="0">
                <a:latin typeface="宋体" panose="02010600030101010101" pitchFamily="2" charset="-122"/>
                <a:ea typeface="宋体" panose="02010600030101010101" pitchFamily="2" charset="-122"/>
                <a:cs typeface="宋体" panose="02010600030101010101" pitchFamily="2" charset="-122"/>
              </a:rPr>
              <a:t> </a:t>
            </a:r>
            <a:r>
              <a:rPr lang="en-US" altLang="zh-CN" sz="2400" dirty="0" smtClean="0">
                <a:latin typeface="宋体" panose="02010600030101010101" pitchFamily="2" charset="-122"/>
                <a:ea typeface="宋体" panose="02010600030101010101" pitchFamily="2" charset="-122"/>
                <a:cs typeface="宋体" panose="02010600030101010101" pitchFamily="2" charset="-122"/>
              </a:rPr>
              <a:t>   </a:t>
            </a:r>
            <a:r>
              <a:rPr lang="en-US" altLang="zh-CN" sz="2400" b="0" dirty="0" smtClean="0">
                <a:latin typeface="方正楷体_GBK" panose="03000509000000000000" pitchFamily="65" charset="-122"/>
                <a:ea typeface="方正楷体_GBK" panose="03000509000000000000" pitchFamily="65" charset="-122"/>
                <a:cs typeface="宋体" panose="02010600030101010101" pitchFamily="2" charset="-122"/>
              </a:rPr>
              <a:t>4.</a:t>
            </a:r>
            <a:r>
              <a:rPr lang="zh-CN" sz="2400" b="0" dirty="0" smtClean="0">
                <a:latin typeface="方正楷体_GBK" panose="03000509000000000000" pitchFamily="65" charset="-122"/>
                <a:ea typeface="方正楷体_GBK" panose="03000509000000000000" pitchFamily="65" charset="-122"/>
                <a:cs typeface="宋体" panose="02010600030101010101" pitchFamily="2" charset="-122"/>
              </a:rPr>
              <a:t>修志</a:t>
            </a:r>
            <a:r>
              <a:rPr lang="zh-CN" sz="2400" b="0" dirty="0">
                <a:latin typeface="方正楷体_GBK" panose="03000509000000000000" pitchFamily="65" charset="-122"/>
                <a:ea typeface="方正楷体_GBK" panose="03000509000000000000" pitchFamily="65" charset="-122"/>
                <a:cs typeface="宋体" panose="02010600030101010101" pitchFamily="2" charset="-122"/>
              </a:rPr>
              <a:t>队伍</a:t>
            </a:r>
            <a:r>
              <a:rPr lang="zh-CN" sz="2400" b="0" dirty="0" smtClean="0">
                <a:latin typeface="方正楷体_GBK" panose="03000509000000000000" pitchFamily="65" charset="-122"/>
                <a:ea typeface="方正楷体_GBK" panose="03000509000000000000" pitchFamily="65" charset="-122"/>
                <a:cs typeface="宋体" panose="02010600030101010101" pitchFamily="2" charset="-122"/>
              </a:rPr>
              <a:t>建设</a:t>
            </a:r>
            <a:r>
              <a:rPr lang="zh-CN" altLang="en-US" sz="2400" dirty="0">
                <a:latin typeface="方正楷体_GBK" panose="03000509000000000000" pitchFamily="65" charset="-122"/>
                <a:ea typeface="方正楷体_GBK" panose="03000509000000000000" pitchFamily="65" charset="-122"/>
                <a:cs typeface="宋体" panose="02010600030101010101" pitchFamily="2" charset="-122"/>
              </a:rPr>
              <a:t>得到</a:t>
            </a:r>
            <a:r>
              <a:rPr lang="zh-CN" sz="2400" b="0" dirty="0" smtClean="0">
                <a:latin typeface="方正楷体_GBK" panose="03000509000000000000" pitchFamily="65" charset="-122"/>
                <a:ea typeface="方正楷体_GBK" panose="03000509000000000000" pitchFamily="65" charset="-122"/>
                <a:cs typeface="宋体" panose="02010600030101010101" pitchFamily="2" charset="-122"/>
              </a:rPr>
              <a:t>加强。</a:t>
            </a:r>
            <a:r>
              <a:rPr lang="zh-CN" altLang="zh-CN" sz="2400" dirty="0">
                <a:latin typeface="方正仿宋_GBK" panose="03000509000000000000" pitchFamily="65" charset="-122"/>
                <a:ea typeface="方正仿宋_GBK" panose="03000509000000000000" pitchFamily="65" charset="-122"/>
                <a:cs typeface="宋体" panose="02010600030101010101" pitchFamily="2" charset="-122"/>
              </a:rPr>
              <a:t>首轮修志时间较长且实行部门修志机制，大多数承编部门配备固定的专门人员修志，修志人员经过各种方式培训和多年修志实践锻炼，业务水平明显提高，一些人成长为修志领域的行家里手。二轮省志编纂工作开展后，许多参与首轮修志工作的同志已经退休或接近退休年龄，且随着政府机构改革，有的部门压缩修志机构，分流原有修志人员，造成熟悉修志业务的同志逐步减少，而后来新加入修志队伍的同志缺少修志经验，人才队伍青黄不接。</a:t>
            </a:r>
            <a:r>
              <a:rPr lang="zh-CN" altLang="en-US" sz="2400" dirty="0">
                <a:latin typeface="方正仿宋_GBK" panose="03000509000000000000" pitchFamily="65" charset="-122"/>
                <a:ea typeface="方正仿宋_GBK" panose="03000509000000000000" pitchFamily="65" charset="-122"/>
                <a:cs typeface="宋体" panose="02010600030101010101" pitchFamily="2" charset="-122"/>
              </a:rPr>
              <a:t>对此，省志办</a:t>
            </a:r>
            <a:r>
              <a:rPr lang="zh-CN" altLang="zh-CN" sz="2400" dirty="0">
                <a:latin typeface="方正仿宋_GBK" panose="03000509000000000000" pitchFamily="65" charset="-122"/>
                <a:ea typeface="方正仿宋_GBK" panose="03000509000000000000" pitchFamily="65" charset="-122"/>
                <a:cs typeface="宋体" panose="02010600030101010101" pitchFamily="2" charset="-122"/>
              </a:rPr>
              <a:t>加大对</a:t>
            </a:r>
            <a:r>
              <a:rPr lang="zh-CN" altLang="en-US" sz="2400" dirty="0">
                <a:latin typeface="方正仿宋_GBK" panose="03000509000000000000" pitchFamily="65" charset="-122"/>
                <a:ea typeface="方正仿宋_GBK" panose="03000509000000000000" pitchFamily="65" charset="-122"/>
                <a:cs typeface="宋体" panose="02010600030101010101" pitchFamily="2" charset="-122"/>
              </a:rPr>
              <a:t>各</a:t>
            </a:r>
            <a:r>
              <a:rPr lang="zh-CN" altLang="zh-CN" sz="2400" dirty="0">
                <a:latin typeface="方正仿宋_GBK" panose="03000509000000000000" pitchFamily="65" charset="-122"/>
                <a:ea typeface="方正仿宋_GBK" panose="03000509000000000000" pitchFamily="65" charset="-122"/>
                <a:cs typeface="宋体" panose="02010600030101010101" pitchFamily="2" charset="-122"/>
              </a:rPr>
              <a:t>承编</a:t>
            </a:r>
            <a:r>
              <a:rPr lang="zh-CN" altLang="en-US" sz="2400" dirty="0">
                <a:latin typeface="方正仿宋_GBK" panose="03000509000000000000" pitchFamily="65" charset="-122"/>
                <a:ea typeface="方正仿宋_GBK" panose="03000509000000000000" pitchFamily="65" charset="-122"/>
                <a:cs typeface="宋体" panose="02010600030101010101" pitchFamily="2" charset="-122"/>
              </a:rPr>
              <a:t>单位</a:t>
            </a:r>
            <a:r>
              <a:rPr lang="zh-CN" altLang="zh-CN" sz="2400" dirty="0">
                <a:latin typeface="方正仿宋_GBK" panose="03000509000000000000" pitchFamily="65" charset="-122"/>
                <a:ea typeface="方正仿宋_GBK" panose="03000509000000000000" pitchFamily="65" charset="-122"/>
                <a:cs typeface="宋体" panose="02010600030101010101" pitchFamily="2" charset="-122"/>
              </a:rPr>
              <a:t>修志人员的培训</a:t>
            </a:r>
            <a:r>
              <a:rPr lang="zh-CN" altLang="en-US" sz="2400" dirty="0">
                <a:latin typeface="方正仿宋_GBK" panose="03000509000000000000" pitchFamily="65" charset="-122"/>
                <a:ea typeface="方正仿宋_GBK" panose="03000509000000000000" pitchFamily="65" charset="-122"/>
                <a:cs typeface="宋体" panose="02010600030101010101" pitchFamily="2" charset="-122"/>
              </a:rPr>
              <a:t>力度</a:t>
            </a:r>
            <a:r>
              <a:rPr lang="zh-CN" altLang="zh-CN" sz="2400" dirty="0">
                <a:latin typeface="方正仿宋_GBK" panose="03000509000000000000" pitchFamily="65" charset="-122"/>
                <a:ea typeface="方正仿宋_GBK" panose="03000509000000000000" pitchFamily="65" charset="-122"/>
                <a:cs typeface="宋体" panose="02010600030101010101" pitchFamily="2" charset="-122"/>
              </a:rPr>
              <a:t>，</a:t>
            </a:r>
            <a:r>
              <a:rPr lang="zh-CN" altLang="en-US" sz="2400" dirty="0">
                <a:latin typeface="方正仿宋_GBK" panose="03000509000000000000" pitchFamily="65" charset="-122"/>
                <a:ea typeface="方正仿宋_GBK" panose="03000509000000000000" pitchFamily="65" charset="-122"/>
                <a:cs typeface="宋体" panose="02010600030101010101" pitchFamily="2" charset="-122"/>
              </a:rPr>
              <a:t>在工作中加强对修志人员的编纂辅导，帮助他们在工作实践中</a:t>
            </a:r>
            <a:r>
              <a:rPr lang="zh-CN" altLang="zh-CN" sz="2400" dirty="0">
                <a:latin typeface="方正仿宋_GBK" panose="03000509000000000000" pitchFamily="65" charset="-122"/>
                <a:ea typeface="方正仿宋_GBK" panose="03000509000000000000" pitchFamily="65" charset="-122"/>
                <a:cs typeface="宋体" panose="02010600030101010101" pitchFamily="2" charset="-122"/>
              </a:rPr>
              <a:t>掌握修志理论和编纂技巧</a:t>
            </a:r>
            <a:r>
              <a:rPr lang="zh-CN" altLang="en-US" sz="2400" dirty="0">
                <a:latin typeface="方正仿宋_GBK" panose="03000509000000000000" pitchFamily="65" charset="-122"/>
                <a:ea typeface="方正仿宋_GBK" panose="03000509000000000000" pitchFamily="65" charset="-122"/>
                <a:cs typeface="宋体" panose="02010600030101010101" pitchFamily="2" charset="-122"/>
              </a:rPr>
              <a:t>，</a:t>
            </a:r>
            <a:r>
              <a:rPr lang="zh-CN" altLang="zh-CN" sz="2400" dirty="0">
                <a:latin typeface="方正仿宋_GBK" panose="03000509000000000000" pitchFamily="65" charset="-122"/>
                <a:ea typeface="方正仿宋_GBK" panose="03000509000000000000" pitchFamily="65" charset="-122"/>
                <a:cs typeface="宋体" panose="02010600030101010101" pitchFamily="2" charset="-122"/>
              </a:rPr>
              <a:t>修志队伍整体业务水平</a:t>
            </a:r>
            <a:r>
              <a:rPr lang="zh-CN" altLang="en-US" sz="2400" dirty="0" smtClean="0">
                <a:latin typeface="方正仿宋_GBK" panose="03000509000000000000" pitchFamily="65" charset="-122"/>
                <a:ea typeface="方正仿宋_GBK" panose="03000509000000000000" pitchFamily="65" charset="-122"/>
                <a:cs typeface="宋体" panose="02010600030101010101" pitchFamily="2" charset="-122"/>
              </a:rPr>
              <a:t>不断得到</a:t>
            </a:r>
            <a:r>
              <a:rPr lang="zh-CN" altLang="zh-CN" sz="2400" dirty="0" smtClean="0">
                <a:latin typeface="方正仿宋_GBK" panose="03000509000000000000" pitchFamily="65" charset="-122"/>
                <a:ea typeface="方正仿宋_GBK" panose="03000509000000000000" pitchFamily="65" charset="-122"/>
                <a:cs typeface="宋体" panose="02010600030101010101" pitchFamily="2" charset="-122"/>
              </a:rPr>
              <a:t>提高</a:t>
            </a:r>
            <a:r>
              <a:rPr lang="zh-CN" altLang="zh-CN" sz="2400" dirty="0">
                <a:latin typeface="方正仿宋_GBK" panose="03000509000000000000" pitchFamily="65" charset="-122"/>
                <a:ea typeface="方正仿宋_GBK" panose="03000509000000000000" pitchFamily="65" charset="-122"/>
                <a:cs typeface="宋体" panose="02010600030101010101" pitchFamily="2" charset="-122"/>
              </a:rPr>
              <a:t>。</a:t>
            </a:r>
            <a:endParaRPr lang="zh-CN" altLang="en-US" sz="2400" dirty="0">
              <a:latin typeface="方正仿宋_GBK" panose="03000509000000000000" pitchFamily="65" charset="-122"/>
              <a:ea typeface="方正仿宋_GBK" panose="03000509000000000000" pitchFamily="65" charset="-122"/>
              <a:cs typeface="宋体" panose="02010600030101010101" pitchFamily="2" charset="-122"/>
            </a:endParaRPr>
          </a:p>
          <a:p>
            <a:pPr algn="just" fontAlgn="auto">
              <a:lnSpc>
                <a:spcPts val="3280"/>
              </a:lnSpc>
            </a:pPr>
            <a:endParaRPr lang="zh-CN" altLang="en-US" sz="2400" dirty="0">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240665" y="0"/>
            <a:ext cx="8772525" cy="3054682"/>
          </a:xfrm>
          <a:prstGeom prst="rect">
            <a:avLst/>
          </a:prstGeom>
          <a:noFill/>
          <a:ln w="9525">
            <a:noFill/>
          </a:ln>
        </p:spPr>
        <p:txBody>
          <a:bodyPr wrap="square">
            <a:spAutoFit/>
          </a:bodyPr>
          <a:lstStyle/>
          <a:p>
            <a:pPr algn="just" fontAlgn="auto">
              <a:lnSpc>
                <a:spcPts val="3280"/>
              </a:lnSpc>
            </a:pPr>
            <a:r>
              <a:rPr lang="en-US" altLang="zh-CN" sz="2400" dirty="0">
                <a:latin typeface="宋体" panose="02010600030101010101" pitchFamily="2" charset="-122"/>
                <a:ea typeface="宋体" panose="02010600030101010101" pitchFamily="2" charset="-122"/>
                <a:cs typeface="宋体" panose="02010600030101010101" pitchFamily="2" charset="-122"/>
              </a:rPr>
              <a:t> </a:t>
            </a:r>
            <a:r>
              <a:rPr lang="en-US" altLang="zh-CN" sz="2400" dirty="0" smtClean="0">
                <a:latin typeface="宋体" panose="02010600030101010101" pitchFamily="2" charset="-122"/>
                <a:ea typeface="宋体" panose="02010600030101010101" pitchFamily="2" charset="-122"/>
                <a:cs typeface="宋体" panose="02010600030101010101" pitchFamily="2" charset="-122"/>
              </a:rPr>
              <a:t>   </a:t>
            </a:r>
          </a:p>
          <a:p>
            <a:pPr algn="just" fontAlgn="auto">
              <a:lnSpc>
                <a:spcPts val="3280"/>
              </a:lnSpc>
            </a:pPr>
            <a:endParaRPr lang="en-US" altLang="zh-CN"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ts val="3280"/>
              </a:lnSpc>
            </a:pPr>
            <a:r>
              <a:rPr lang="en-US" altLang="zh-CN" sz="2400" dirty="0">
                <a:latin typeface="宋体" panose="02010600030101010101" pitchFamily="2" charset="-122"/>
                <a:ea typeface="宋体" panose="02010600030101010101" pitchFamily="2" charset="-122"/>
                <a:cs typeface="宋体" panose="02010600030101010101" pitchFamily="2" charset="-122"/>
              </a:rPr>
              <a:t> </a:t>
            </a:r>
            <a:r>
              <a:rPr lang="en-US" altLang="zh-CN" sz="2400" dirty="0" smtClean="0">
                <a:latin typeface="宋体" panose="02010600030101010101" pitchFamily="2" charset="-122"/>
                <a:ea typeface="宋体" panose="02010600030101010101" pitchFamily="2" charset="-122"/>
                <a:cs typeface="宋体" panose="02010600030101010101" pitchFamily="2" charset="-122"/>
              </a:rPr>
              <a:t>   </a:t>
            </a:r>
            <a:r>
              <a:rPr lang="zh-CN" altLang="en-US" sz="2400" dirty="0" smtClean="0">
                <a:latin typeface="方正楷体_GBK" panose="03000509000000000000" pitchFamily="65" charset="-122"/>
                <a:ea typeface="方正楷体_GBK" panose="03000509000000000000" pitchFamily="65" charset="-122"/>
                <a:cs typeface="宋体" panose="02010600030101010101" pitchFamily="2" charset="-122"/>
              </a:rPr>
              <a:t>总结二轮省志编纂的组织领导，希望大家</a:t>
            </a:r>
            <a:endParaRPr lang="en-US" altLang="zh-CN" sz="2400" dirty="0">
              <a:latin typeface="方正楷体_GBK" panose="03000509000000000000" pitchFamily="65" charset="-122"/>
              <a:ea typeface="方正楷体_GBK" panose="03000509000000000000" pitchFamily="65" charset="-122"/>
              <a:cs typeface="宋体" panose="02010600030101010101" pitchFamily="2" charset="-122"/>
            </a:endParaRPr>
          </a:p>
          <a:p>
            <a:pPr algn="just" fontAlgn="auto">
              <a:lnSpc>
                <a:spcPts val="3280"/>
              </a:lnSpc>
            </a:pPr>
            <a:endParaRPr lang="en-US" altLang="zh-CN" sz="2400" dirty="0" smtClean="0">
              <a:latin typeface="方正仿宋_GBK" panose="03000509000000000000" pitchFamily="65" charset="-122"/>
              <a:ea typeface="方正仿宋_GBK" panose="03000509000000000000" pitchFamily="65" charset="-122"/>
              <a:cs typeface="宋体" panose="02010600030101010101" pitchFamily="2" charset="-122"/>
            </a:endParaRPr>
          </a:p>
          <a:p>
            <a:pPr algn="just" fontAlgn="auto">
              <a:lnSpc>
                <a:spcPts val="3280"/>
              </a:lnSpc>
            </a:pPr>
            <a:r>
              <a:rPr lang="en-US" altLang="zh-CN" sz="2400" dirty="0">
                <a:latin typeface="方正仿宋_GBK" panose="03000509000000000000" pitchFamily="65" charset="-122"/>
                <a:ea typeface="方正仿宋_GBK" panose="03000509000000000000" pitchFamily="65" charset="-122"/>
                <a:cs typeface="宋体" panose="02010600030101010101" pitchFamily="2" charset="-122"/>
              </a:rPr>
              <a:t> </a:t>
            </a:r>
            <a:r>
              <a:rPr lang="en-US" altLang="zh-CN" sz="2400" dirty="0" smtClean="0">
                <a:latin typeface="方正仿宋_GBK" panose="03000509000000000000" pitchFamily="65" charset="-122"/>
                <a:ea typeface="方正仿宋_GBK" panose="03000509000000000000" pitchFamily="65" charset="-122"/>
                <a:cs typeface="宋体" panose="02010600030101010101" pitchFamily="2" charset="-122"/>
              </a:rPr>
              <a:t>   1.</a:t>
            </a:r>
            <a:r>
              <a:rPr lang="zh-CN" altLang="en-US" sz="2400" b="0" dirty="0" smtClean="0">
                <a:latin typeface="方正仿宋_GBK" panose="03000509000000000000" pitchFamily="65" charset="-122"/>
                <a:ea typeface="方正仿宋_GBK" panose="03000509000000000000" pitchFamily="65" charset="-122"/>
                <a:cs typeface="宋体" panose="02010600030101010101" pitchFamily="2" charset="-122"/>
              </a:rPr>
              <a:t>增长一些地方志书编纂的基础知识；</a:t>
            </a:r>
            <a:endParaRPr lang="en-US" altLang="zh-CN" sz="2400" b="0" dirty="0" smtClean="0">
              <a:latin typeface="方正仿宋_GBK" panose="03000509000000000000" pitchFamily="65" charset="-122"/>
              <a:ea typeface="方正仿宋_GBK" panose="03000509000000000000" pitchFamily="65" charset="-122"/>
              <a:cs typeface="宋体" panose="02010600030101010101" pitchFamily="2" charset="-122"/>
            </a:endParaRPr>
          </a:p>
          <a:p>
            <a:pPr algn="just" fontAlgn="auto">
              <a:lnSpc>
                <a:spcPts val="3280"/>
              </a:lnSpc>
            </a:pPr>
            <a:r>
              <a:rPr lang="en-US" altLang="zh-CN" sz="2400" dirty="0" smtClean="0">
                <a:latin typeface="方正仿宋_GBK" panose="03000509000000000000" pitchFamily="65" charset="-122"/>
                <a:ea typeface="方正仿宋_GBK" panose="03000509000000000000" pitchFamily="65" charset="-122"/>
                <a:cs typeface="宋体" panose="02010600030101010101" pitchFamily="2" charset="-122"/>
              </a:rPr>
              <a:t>    2.</a:t>
            </a:r>
            <a:r>
              <a:rPr lang="zh-CN" altLang="en-US" sz="2400" dirty="0">
                <a:latin typeface="方正仿宋_GBK" panose="03000509000000000000" pitchFamily="65" charset="-122"/>
                <a:ea typeface="方正仿宋_GBK" panose="03000509000000000000" pitchFamily="65" charset="-122"/>
                <a:cs typeface="宋体" panose="02010600030101010101" pitchFamily="2" charset="-122"/>
              </a:rPr>
              <a:t>了解</a:t>
            </a:r>
            <a:r>
              <a:rPr lang="zh-CN" altLang="en-US" sz="2400" dirty="0" smtClean="0">
                <a:latin typeface="方正仿宋_GBK" panose="03000509000000000000" pitchFamily="65" charset="-122"/>
                <a:ea typeface="方正仿宋_GBK" panose="03000509000000000000" pitchFamily="65" charset="-122"/>
                <a:cs typeface="宋体" panose="02010600030101010101" pitchFamily="2" charset="-122"/>
              </a:rPr>
              <a:t>一些推动志书编纂的实践经验；</a:t>
            </a:r>
            <a:endParaRPr lang="en-US" altLang="zh-CN" sz="2400" dirty="0" smtClean="0">
              <a:latin typeface="方正仿宋_GBK" panose="03000509000000000000" pitchFamily="65" charset="-122"/>
              <a:ea typeface="方正仿宋_GBK" panose="03000509000000000000" pitchFamily="65" charset="-122"/>
              <a:cs typeface="宋体" panose="02010600030101010101" pitchFamily="2" charset="-122"/>
            </a:endParaRPr>
          </a:p>
          <a:p>
            <a:pPr algn="just" fontAlgn="auto">
              <a:lnSpc>
                <a:spcPts val="3280"/>
              </a:lnSpc>
            </a:pPr>
            <a:r>
              <a:rPr lang="en-US" altLang="zh-CN" sz="2400" b="0" dirty="0" smtClean="0">
                <a:latin typeface="方正仿宋_GBK" panose="03000509000000000000" pitchFamily="65" charset="-122"/>
                <a:ea typeface="方正仿宋_GBK" panose="03000509000000000000" pitchFamily="65" charset="-122"/>
                <a:cs typeface="宋体" panose="02010600030101010101" pitchFamily="2" charset="-122"/>
              </a:rPr>
              <a:t>    3.</a:t>
            </a:r>
            <a:r>
              <a:rPr lang="zh-CN" altLang="en-US" sz="2400" dirty="0">
                <a:latin typeface="方正仿宋_GBK" panose="03000509000000000000" pitchFamily="65" charset="-122"/>
                <a:ea typeface="方正仿宋_GBK" panose="03000509000000000000" pitchFamily="65" charset="-122"/>
                <a:cs typeface="宋体" panose="02010600030101010101" pitchFamily="2" charset="-122"/>
              </a:rPr>
              <a:t>启发</a:t>
            </a:r>
            <a:r>
              <a:rPr lang="zh-CN" altLang="en-US" sz="2400" dirty="0" smtClean="0">
                <a:latin typeface="方正仿宋_GBK" panose="03000509000000000000" pitchFamily="65" charset="-122"/>
                <a:ea typeface="方正仿宋_GBK" panose="03000509000000000000" pitchFamily="65" charset="-122"/>
                <a:cs typeface="宋体" panose="02010600030101010101" pitchFamily="2" charset="-122"/>
              </a:rPr>
              <a:t>一些三轮志书编纂的工作思路。</a:t>
            </a:r>
            <a:endParaRPr lang="zh-CN" altLang="en-US" sz="2400" dirty="0">
              <a:latin typeface="方正仿宋_GBK" panose="03000509000000000000" pitchFamily="65" charset="-122"/>
              <a:ea typeface="方正仿宋_GBK" panose="03000509000000000000" pitchFamily="65" charset="-122"/>
              <a:cs typeface="宋体" panose="02010600030101010101" pitchFamily="2" charset="-122"/>
            </a:endParaRPr>
          </a:p>
        </p:txBody>
      </p:sp>
    </p:spTree>
    <p:custDataLst>
      <p:tags r:id="rId1"/>
    </p:custDataLst>
    <p:extLst>
      <p:ext uri="{BB962C8B-B14F-4D97-AF65-F5344CB8AC3E}">
        <p14:creationId xmlns:p14="http://schemas.microsoft.com/office/powerpoint/2010/main" val="364469413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custDataLst>
              <p:tags r:id="rId2"/>
            </p:custDataLst>
          </p:nvPr>
        </p:nvSpPr>
        <p:spPr>
          <a:xfrm>
            <a:off x="1127760" y="1250315"/>
            <a:ext cx="7497445" cy="1285875"/>
          </a:xfrm>
        </p:spPr>
        <p:txBody>
          <a:bodyPr/>
          <a:lstStyle/>
          <a:p>
            <a:r>
              <a:rPr lang="zh-CN" altLang="en-US" dirty="0">
                <a:latin typeface="方正黑体_GBK" panose="03000509000000000000" pitchFamily="65" charset="-122"/>
                <a:ea typeface="方正黑体_GBK" panose="03000509000000000000" pitchFamily="65" charset="-122"/>
              </a:rPr>
              <a:t>谢谢</a:t>
            </a:r>
            <a:r>
              <a:rPr lang="zh-CN" altLang="en-US" dirty="0"/>
              <a:t>！</a:t>
            </a:r>
          </a:p>
        </p:txBody>
      </p:sp>
      <p:sp>
        <p:nvSpPr>
          <p:cNvPr id="2" name="文本占位符 1"/>
          <p:cNvSpPr>
            <a:spLocks noGrp="1"/>
          </p:cNvSpPr>
          <p:nvPr>
            <p:ph type="body" sz="quarter" idx="13"/>
            <p:custDataLst>
              <p:tags r:id="rId3"/>
            </p:custDataLst>
          </p:nvPr>
        </p:nvSpPr>
        <p:spPr/>
        <p:txBody>
          <a:bodyPr/>
          <a:lstStyle/>
          <a:p>
            <a:r>
              <a:rPr lang="en-US" altLang="zh-CN"/>
              <a:t>THANK YOU</a:t>
            </a:r>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p:cNvSpPr/>
          <p:nvPr>
            <p:custDataLst>
              <p:tags r:id="rId2"/>
            </p:custDataLst>
          </p:nvPr>
        </p:nvSpPr>
        <p:spPr>
          <a:xfrm>
            <a:off x="1198245" y="2087245"/>
            <a:ext cx="1014730" cy="100203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b="1">
                <a:ln/>
                <a:solidFill>
                  <a:schemeClr val="tx1"/>
                </a:solidFill>
                <a:effectLst>
                  <a:outerShdw blurRad="38100" dist="19050" dir="2700000" algn="tl" rotWithShape="0">
                    <a:schemeClr val="dk1">
                      <a:alpha val="40000"/>
                    </a:schemeClr>
                  </a:outerShdw>
                </a:effectLst>
              </a:rPr>
              <a:t>目录</a:t>
            </a:r>
          </a:p>
        </p:txBody>
      </p:sp>
      <p:sp>
        <p:nvSpPr>
          <p:cNvPr id="4" name="空心弧 3"/>
          <p:cNvSpPr/>
          <p:nvPr>
            <p:custDataLst>
              <p:tags r:id="rId3"/>
            </p:custDataLst>
          </p:nvPr>
        </p:nvSpPr>
        <p:spPr>
          <a:xfrm rot="5400000">
            <a:off x="762000" y="1759585"/>
            <a:ext cx="1845310" cy="1747520"/>
          </a:xfrm>
          <a:prstGeom prst="blockArc">
            <a:avLst>
              <a:gd name="adj1" fmla="val 10800000"/>
              <a:gd name="adj2" fmla="val 21578710"/>
              <a:gd name="adj3" fmla="val 277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350">
              <a:solidFill>
                <a:prstClr val="black"/>
              </a:solidFill>
            </a:endParaRPr>
          </a:p>
        </p:txBody>
      </p:sp>
      <p:grpSp>
        <p:nvGrpSpPr>
          <p:cNvPr id="5" name="组合 4"/>
          <p:cNvGrpSpPr/>
          <p:nvPr>
            <p:custDataLst>
              <p:tags r:id="rId4"/>
            </p:custDataLst>
          </p:nvPr>
        </p:nvGrpSpPr>
        <p:grpSpPr>
          <a:xfrm>
            <a:off x="2696845" y="993775"/>
            <a:ext cx="5490845" cy="599440"/>
            <a:chOff x="5496606" y="3104356"/>
            <a:chExt cx="5799136" cy="649288"/>
          </a:xfrm>
          <a:solidFill>
            <a:schemeClr val="accent1"/>
          </a:solidFill>
        </p:grpSpPr>
        <p:sp>
          <p:nvSpPr>
            <p:cNvPr id="6" name="任意多边形 5"/>
            <p:cNvSpPr/>
            <p:nvPr>
              <p:custDataLst>
                <p:tags r:id="rId13"/>
              </p:custDataLst>
            </p:nvPr>
          </p:nvSpPr>
          <p:spPr>
            <a:xfrm>
              <a:off x="5496606" y="3104356"/>
              <a:ext cx="1599507" cy="649288"/>
            </a:xfrm>
            <a:custGeom>
              <a:avLst/>
              <a:gdLst>
                <a:gd name="connsiteX0" fmla="*/ 0 w 1640084"/>
                <a:gd name="connsiteY0" fmla="*/ 0 h 648809"/>
                <a:gd name="connsiteX1" fmla="*/ 1134678 w 1640084"/>
                <a:gd name="connsiteY1" fmla="*/ 0 h 648809"/>
                <a:gd name="connsiteX2" fmla="*/ 1640084 w 1640084"/>
                <a:gd name="connsiteY2" fmla="*/ 648809 h 648809"/>
                <a:gd name="connsiteX3" fmla="*/ 0 w 1640084"/>
                <a:gd name="connsiteY3" fmla="*/ 648809 h 648809"/>
              </a:gdLst>
              <a:ahLst/>
              <a:cxnLst>
                <a:cxn ang="0">
                  <a:pos x="connsiteX0" y="connsiteY0"/>
                </a:cxn>
                <a:cxn ang="0">
                  <a:pos x="connsiteX1" y="connsiteY1"/>
                </a:cxn>
                <a:cxn ang="0">
                  <a:pos x="connsiteX2" y="connsiteY2"/>
                </a:cxn>
                <a:cxn ang="0">
                  <a:pos x="connsiteX3" y="connsiteY3"/>
                </a:cxn>
              </a:cxnLst>
              <a:rect l="l" t="t" r="r" b="b"/>
              <a:pathLst>
                <a:path w="1640084" h="648809">
                  <a:moveTo>
                    <a:pt x="0" y="0"/>
                  </a:moveTo>
                  <a:lnTo>
                    <a:pt x="1134678" y="0"/>
                  </a:lnTo>
                  <a:lnTo>
                    <a:pt x="1640084" y="648809"/>
                  </a:lnTo>
                  <a:lnTo>
                    <a:pt x="0" y="648809"/>
                  </a:lnTo>
                  <a:close/>
                </a:path>
              </a:pathLst>
            </a:cu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buFontTx/>
                <a:buNone/>
              </a:pPr>
              <a:r>
                <a:rPr lang="zh-CN" altLang="en-US" b="1" dirty="0">
                  <a:solidFill>
                    <a:schemeClr val="bg1"/>
                  </a:solidFill>
                  <a:latin typeface="+mj-ea"/>
                  <a:ea typeface="+mj-ea"/>
                </a:rPr>
                <a:t>一</a:t>
              </a:r>
            </a:p>
          </p:txBody>
        </p:sp>
        <p:sp>
          <p:nvSpPr>
            <p:cNvPr id="7" name="任意多边形 6"/>
            <p:cNvSpPr/>
            <p:nvPr>
              <p:custDataLst>
                <p:tags r:id="rId14"/>
              </p:custDataLst>
            </p:nvPr>
          </p:nvSpPr>
          <p:spPr>
            <a:xfrm>
              <a:off x="6770176" y="3104356"/>
              <a:ext cx="4525566" cy="649288"/>
            </a:xfrm>
            <a:custGeom>
              <a:avLst/>
              <a:gdLst>
                <a:gd name="connsiteX0" fmla="*/ 0 w 4513262"/>
                <a:gd name="connsiteY0" fmla="*/ 0 h 649288"/>
                <a:gd name="connsiteX1" fmla="*/ 4164424 w 4513262"/>
                <a:gd name="connsiteY1" fmla="*/ 0 h 649288"/>
                <a:gd name="connsiteX2" fmla="*/ 4513262 w 4513262"/>
                <a:gd name="connsiteY2" fmla="*/ 448215 h 649288"/>
                <a:gd name="connsiteX3" fmla="*/ 4415743 w 4513262"/>
                <a:gd name="connsiteY3" fmla="*/ 649288 h 649288"/>
                <a:gd name="connsiteX4" fmla="*/ 505329 w 4513262"/>
                <a:gd name="connsiteY4" fmla="*/ 649288 h 6492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13262" h="649288">
                  <a:moveTo>
                    <a:pt x="0" y="0"/>
                  </a:moveTo>
                  <a:lnTo>
                    <a:pt x="4164424" y="0"/>
                  </a:lnTo>
                  <a:lnTo>
                    <a:pt x="4513262" y="448215"/>
                  </a:lnTo>
                  <a:lnTo>
                    <a:pt x="4415743" y="649288"/>
                  </a:lnTo>
                  <a:lnTo>
                    <a:pt x="505329" y="649288"/>
                  </a:lnTo>
                  <a:close/>
                </a:path>
              </a:pathLst>
            </a:cu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78000" rtlCol="0" anchor="ctr"/>
            <a:lstStyle/>
            <a:p>
              <a:pPr algn="l"/>
              <a:r>
                <a:rPr lang="zh-CN" altLang="en-US" sz="1500" b="1" dirty="0" smtClean="0">
                  <a:latin typeface="+mj-ea"/>
                  <a:ea typeface="+mj-ea"/>
                  <a:cs typeface="宋体" panose="02010600030101010101" pitchFamily="2" charset="-122"/>
                  <a:sym typeface="+mn-ea"/>
                </a:rPr>
                <a:t>                    上级</a:t>
              </a:r>
              <a:r>
                <a:rPr lang="zh-CN" altLang="en-US" sz="1500" b="1" dirty="0">
                  <a:latin typeface="+mj-ea"/>
                  <a:ea typeface="+mj-ea"/>
                  <a:cs typeface="宋体" panose="02010600030101010101" pitchFamily="2" charset="-122"/>
                  <a:sym typeface="+mn-ea"/>
                </a:rPr>
                <a:t>单位</a:t>
              </a:r>
              <a:r>
                <a:rPr lang="zh-CN" altLang="en-US" sz="1500" b="1" dirty="0" smtClean="0">
                  <a:latin typeface="+mj-ea"/>
                  <a:ea typeface="+mj-ea"/>
                  <a:cs typeface="宋体" panose="02010600030101010101" pitchFamily="2" charset="-122"/>
                  <a:sym typeface="+mn-ea"/>
                </a:rPr>
                <a:t>的支持</a:t>
              </a:r>
              <a:endParaRPr lang="zh-CN" altLang="zh-CN" sz="1500" b="1" dirty="0">
                <a:solidFill>
                  <a:schemeClr val="bg1"/>
                </a:solidFill>
                <a:latin typeface="+mj-ea"/>
                <a:ea typeface="+mj-ea"/>
                <a:cs typeface="宋体" panose="02010600030101010101" pitchFamily="2" charset="-122"/>
                <a:sym typeface="+mn-ea"/>
              </a:endParaRPr>
            </a:p>
          </p:txBody>
        </p:sp>
      </p:grpSp>
      <p:grpSp>
        <p:nvGrpSpPr>
          <p:cNvPr id="8" name="组合 7"/>
          <p:cNvGrpSpPr/>
          <p:nvPr>
            <p:custDataLst>
              <p:tags r:id="rId5"/>
            </p:custDataLst>
          </p:nvPr>
        </p:nvGrpSpPr>
        <p:grpSpPr>
          <a:xfrm>
            <a:off x="2696517" y="1782445"/>
            <a:ext cx="5438671" cy="609600"/>
            <a:chOff x="5496606" y="3093351"/>
            <a:chExt cx="5799025" cy="660293"/>
          </a:xfrm>
          <a:solidFill>
            <a:schemeClr val="accent1"/>
          </a:solidFill>
        </p:grpSpPr>
        <p:sp>
          <p:nvSpPr>
            <p:cNvPr id="9" name="任意多边形 8"/>
            <p:cNvSpPr/>
            <p:nvPr>
              <p:custDataLst>
                <p:tags r:id="rId11"/>
              </p:custDataLst>
            </p:nvPr>
          </p:nvSpPr>
          <p:spPr>
            <a:xfrm>
              <a:off x="5496606" y="3104356"/>
              <a:ext cx="1639887" cy="649288"/>
            </a:xfrm>
            <a:custGeom>
              <a:avLst/>
              <a:gdLst>
                <a:gd name="connsiteX0" fmla="*/ 0 w 1640084"/>
                <a:gd name="connsiteY0" fmla="*/ 0 h 648809"/>
                <a:gd name="connsiteX1" fmla="*/ 1134678 w 1640084"/>
                <a:gd name="connsiteY1" fmla="*/ 0 h 648809"/>
                <a:gd name="connsiteX2" fmla="*/ 1640084 w 1640084"/>
                <a:gd name="connsiteY2" fmla="*/ 648809 h 648809"/>
                <a:gd name="connsiteX3" fmla="*/ 0 w 1640084"/>
                <a:gd name="connsiteY3" fmla="*/ 648809 h 648809"/>
              </a:gdLst>
              <a:ahLst/>
              <a:cxnLst>
                <a:cxn ang="0">
                  <a:pos x="connsiteX0" y="connsiteY0"/>
                </a:cxn>
                <a:cxn ang="0">
                  <a:pos x="connsiteX1" y="connsiteY1"/>
                </a:cxn>
                <a:cxn ang="0">
                  <a:pos x="connsiteX2" y="connsiteY2"/>
                </a:cxn>
                <a:cxn ang="0">
                  <a:pos x="connsiteX3" y="connsiteY3"/>
                </a:cxn>
              </a:cxnLst>
              <a:rect l="l" t="t" r="r" b="b"/>
              <a:pathLst>
                <a:path w="1640084" h="648809">
                  <a:moveTo>
                    <a:pt x="0" y="0"/>
                  </a:moveTo>
                  <a:lnTo>
                    <a:pt x="1134678" y="0"/>
                  </a:lnTo>
                  <a:lnTo>
                    <a:pt x="1640084" y="648809"/>
                  </a:lnTo>
                  <a:lnTo>
                    <a:pt x="0" y="648809"/>
                  </a:lnTo>
                  <a:close/>
                </a:path>
              </a:pathLst>
            </a:cu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buFontTx/>
                <a:buNone/>
              </a:pPr>
              <a:r>
                <a:rPr lang="zh-CN" altLang="en-US" b="1" dirty="0">
                  <a:solidFill>
                    <a:schemeClr val="bg1"/>
                  </a:solidFill>
                  <a:latin typeface="+mj-ea"/>
                  <a:ea typeface="+mj-ea"/>
                </a:rPr>
                <a:t>二</a:t>
              </a:r>
            </a:p>
          </p:txBody>
        </p:sp>
        <p:sp>
          <p:nvSpPr>
            <p:cNvPr id="10" name="任意多边形 9"/>
            <p:cNvSpPr/>
            <p:nvPr>
              <p:custDataLst>
                <p:tags r:id="rId12"/>
              </p:custDataLst>
            </p:nvPr>
          </p:nvSpPr>
          <p:spPr>
            <a:xfrm>
              <a:off x="6782369" y="3093351"/>
              <a:ext cx="4513262" cy="649288"/>
            </a:xfrm>
            <a:custGeom>
              <a:avLst/>
              <a:gdLst>
                <a:gd name="connsiteX0" fmla="*/ 0 w 4513262"/>
                <a:gd name="connsiteY0" fmla="*/ 0 h 649288"/>
                <a:gd name="connsiteX1" fmla="*/ 4164424 w 4513262"/>
                <a:gd name="connsiteY1" fmla="*/ 0 h 649288"/>
                <a:gd name="connsiteX2" fmla="*/ 4513262 w 4513262"/>
                <a:gd name="connsiteY2" fmla="*/ 448215 h 649288"/>
                <a:gd name="connsiteX3" fmla="*/ 4415743 w 4513262"/>
                <a:gd name="connsiteY3" fmla="*/ 649288 h 649288"/>
                <a:gd name="connsiteX4" fmla="*/ 505329 w 4513262"/>
                <a:gd name="connsiteY4" fmla="*/ 649288 h 6492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13262" h="649288">
                  <a:moveTo>
                    <a:pt x="0" y="0"/>
                  </a:moveTo>
                  <a:lnTo>
                    <a:pt x="4164424" y="0"/>
                  </a:lnTo>
                  <a:lnTo>
                    <a:pt x="4513262" y="448215"/>
                  </a:lnTo>
                  <a:lnTo>
                    <a:pt x="4415743" y="649288"/>
                  </a:lnTo>
                  <a:lnTo>
                    <a:pt x="505329" y="649288"/>
                  </a:lnTo>
                  <a:close/>
                </a:path>
              </a:pathLst>
            </a:cu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78000" rtlCol="0" anchor="ctr"/>
            <a:lstStyle/>
            <a:p>
              <a:r>
                <a:rPr lang="zh-CN" altLang="en-US" sz="1500" b="1" dirty="0" smtClean="0">
                  <a:latin typeface="+mj-ea"/>
                  <a:ea typeface="+mj-ea"/>
                  <a:sym typeface="+mn-ea"/>
                </a:rPr>
                <a:t>                    下级</a:t>
              </a:r>
              <a:r>
                <a:rPr lang="zh-CN" altLang="en-US" sz="1500" b="1" dirty="0">
                  <a:latin typeface="+mj-ea"/>
                  <a:ea typeface="+mj-ea"/>
                  <a:sym typeface="+mn-ea"/>
                </a:rPr>
                <a:t>单位</a:t>
              </a:r>
              <a:r>
                <a:rPr lang="zh-CN" altLang="en-US" sz="1500" b="1" dirty="0" smtClean="0">
                  <a:latin typeface="+mj-ea"/>
                  <a:ea typeface="+mj-ea"/>
                  <a:sym typeface="+mn-ea"/>
                </a:rPr>
                <a:t>的落实</a:t>
              </a:r>
              <a:endParaRPr lang="zh-CN" altLang="zh-CN" sz="1500" b="1" dirty="0">
                <a:solidFill>
                  <a:schemeClr val="bg1"/>
                </a:solidFill>
                <a:latin typeface="+mj-ea"/>
                <a:ea typeface="+mj-ea"/>
                <a:sym typeface="+mn-ea"/>
              </a:endParaRPr>
            </a:p>
          </p:txBody>
        </p:sp>
      </p:grpSp>
      <p:grpSp>
        <p:nvGrpSpPr>
          <p:cNvPr id="14" name="组合 13"/>
          <p:cNvGrpSpPr/>
          <p:nvPr>
            <p:custDataLst>
              <p:tags r:id="rId6"/>
            </p:custDataLst>
          </p:nvPr>
        </p:nvGrpSpPr>
        <p:grpSpPr>
          <a:xfrm>
            <a:off x="2713695" y="2633345"/>
            <a:ext cx="5438140" cy="599440"/>
            <a:chOff x="5496606" y="3104356"/>
            <a:chExt cx="5799136" cy="649288"/>
          </a:xfrm>
          <a:solidFill>
            <a:schemeClr val="accent1"/>
          </a:solidFill>
        </p:grpSpPr>
        <p:sp>
          <p:nvSpPr>
            <p:cNvPr id="15" name="任意多边形 14"/>
            <p:cNvSpPr/>
            <p:nvPr>
              <p:custDataLst>
                <p:tags r:id="rId9"/>
              </p:custDataLst>
            </p:nvPr>
          </p:nvSpPr>
          <p:spPr>
            <a:xfrm>
              <a:off x="5496606" y="3104356"/>
              <a:ext cx="1639887" cy="649288"/>
            </a:xfrm>
            <a:custGeom>
              <a:avLst/>
              <a:gdLst>
                <a:gd name="connsiteX0" fmla="*/ 0 w 1640084"/>
                <a:gd name="connsiteY0" fmla="*/ 0 h 648809"/>
                <a:gd name="connsiteX1" fmla="*/ 1134678 w 1640084"/>
                <a:gd name="connsiteY1" fmla="*/ 0 h 648809"/>
                <a:gd name="connsiteX2" fmla="*/ 1640084 w 1640084"/>
                <a:gd name="connsiteY2" fmla="*/ 648809 h 648809"/>
                <a:gd name="connsiteX3" fmla="*/ 0 w 1640084"/>
                <a:gd name="connsiteY3" fmla="*/ 648809 h 648809"/>
              </a:gdLst>
              <a:ahLst/>
              <a:cxnLst>
                <a:cxn ang="0">
                  <a:pos x="connsiteX0" y="connsiteY0"/>
                </a:cxn>
                <a:cxn ang="0">
                  <a:pos x="connsiteX1" y="connsiteY1"/>
                </a:cxn>
                <a:cxn ang="0">
                  <a:pos x="connsiteX2" y="connsiteY2"/>
                </a:cxn>
                <a:cxn ang="0">
                  <a:pos x="connsiteX3" y="connsiteY3"/>
                </a:cxn>
              </a:cxnLst>
              <a:rect l="l" t="t" r="r" b="b"/>
              <a:pathLst>
                <a:path w="1640084" h="648809">
                  <a:moveTo>
                    <a:pt x="0" y="0"/>
                  </a:moveTo>
                  <a:lnTo>
                    <a:pt x="1134678" y="0"/>
                  </a:lnTo>
                  <a:lnTo>
                    <a:pt x="1640084" y="648809"/>
                  </a:lnTo>
                  <a:lnTo>
                    <a:pt x="0" y="648809"/>
                  </a:lnTo>
                  <a:close/>
                </a:path>
              </a:pathLst>
            </a:cu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buFontTx/>
                <a:buNone/>
              </a:pPr>
              <a:r>
                <a:rPr lang="zh-CN" altLang="en-US" b="1" dirty="0">
                  <a:solidFill>
                    <a:schemeClr val="bg1"/>
                  </a:solidFill>
                  <a:latin typeface="+mj-ea"/>
                  <a:ea typeface="+mj-ea"/>
                </a:rPr>
                <a:t>三</a:t>
              </a:r>
            </a:p>
          </p:txBody>
        </p:sp>
        <p:sp>
          <p:nvSpPr>
            <p:cNvPr id="16" name="任意多边形 15"/>
            <p:cNvSpPr/>
            <p:nvPr>
              <p:custDataLst>
                <p:tags r:id="rId10"/>
              </p:custDataLst>
            </p:nvPr>
          </p:nvSpPr>
          <p:spPr>
            <a:xfrm>
              <a:off x="6782480" y="3104356"/>
              <a:ext cx="4513262" cy="649288"/>
            </a:xfrm>
            <a:custGeom>
              <a:avLst/>
              <a:gdLst>
                <a:gd name="connsiteX0" fmla="*/ 0 w 4513262"/>
                <a:gd name="connsiteY0" fmla="*/ 0 h 649288"/>
                <a:gd name="connsiteX1" fmla="*/ 4164424 w 4513262"/>
                <a:gd name="connsiteY1" fmla="*/ 0 h 649288"/>
                <a:gd name="connsiteX2" fmla="*/ 4513262 w 4513262"/>
                <a:gd name="connsiteY2" fmla="*/ 448215 h 649288"/>
                <a:gd name="connsiteX3" fmla="*/ 4415743 w 4513262"/>
                <a:gd name="connsiteY3" fmla="*/ 649288 h 649288"/>
                <a:gd name="connsiteX4" fmla="*/ 505329 w 4513262"/>
                <a:gd name="connsiteY4" fmla="*/ 649288 h 6492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13262" h="649288">
                  <a:moveTo>
                    <a:pt x="0" y="0"/>
                  </a:moveTo>
                  <a:lnTo>
                    <a:pt x="4164424" y="0"/>
                  </a:lnTo>
                  <a:lnTo>
                    <a:pt x="4513262" y="448215"/>
                  </a:lnTo>
                  <a:lnTo>
                    <a:pt x="4415743" y="649288"/>
                  </a:lnTo>
                  <a:lnTo>
                    <a:pt x="505329" y="649288"/>
                  </a:lnTo>
                  <a:close/>
                </a:path>
              </a:pathLst>
            </a:cu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78000" rtlCol="0" anchor="ctr"/>
            <a:lstStyle/>
            <a:p>
              <a:r>
                <a:rPr lang="zh-CN" altLang="en-US" sz="1500" b="1" dirty="0" smtClean="0">
                  <a:latin typeface="+mj-ea"/>
                  <a:ea typeface="+mj-ea"/>
                  <a:sym typeface="+mn-ea"/>
                </a:rPr>
                <a:t>                    协作单位的配合</a:t>
              </a:r>
              <a:endParaRPr lang="en-US" altLang="zh-CN" sz="1500" dirty="0">
                <a:solidFill>
                  <a:schemeClr val="bg1"/>
                </a:solidFill>
                <a:latin typeface="+mj-ea"/>
                <a:ea typeface="+mj-ea"/>
                <a:sym typeface="+mn-lt"/>
              </a:endParaRPr>
            </a:p>
          </p:txBody>
        </p:sp>
      </p:grpSp>
      <p:sp>
        <p:nvSpPr>
          <p:cNvPr id="17" name="任意多边形 16"/>
          <p:cNvSpPr/>
          <p:nvPr>
            <p:custDataLst>
              <p:tags r:id="rId7"/>
            </p:custDataLst>
          </p:nvPr>
        </p:nvSpPr>
        <p:spPr>
          <a:xfrm>
            <a:off x="2736221" y="3435846"/>
            <a:ext cx="1587812" cy="599632"/>
          </a:xfrm>
          <a:custGeom>
            <a:avLst/>
            <a:gdLst>
              <a:gd name="connsiteX0" fmla="*/ 0 w 1640084"/>
              <a:gd name="connsiteY0" fmla="*/ 0 h 648809"/>
              <a:gd name="connsiteX1" fmla="*/ 1134678 w 1640084"/>
              <a:gd name="connsiteY1" fmla="*/ 0 h 648809"/>
              <a:gd name="connsiteX2" fmla="*/ 1640084 w 1640084"/>
              <a:gd name="connsiteY2" fmla="*/ 648809 h 648809"/>
              <a:gd name="connsiteX3" fmla="*/ 0 w 1640084"/>
              <a:gd name="connsiteY3" fmla="*/ 648809 h 648809"/>
            </a:gdLst>
            <a:ahLst/>
            <a:cxnLst>
              <a:cxn ang="0">
                <a:pos x="connsiteX0" y="connsiteY0"/>
              </a:cxn>
              <a:cxn ang="0">
                <a:pos x="connsiteX1" y="connsiteY1"/>
              </a:cxn>
              <a:cxn ang="0">
                <a:pos x="connsiteX2" y="connsiteY2"/>
              </a:cxn>
              <a:cxn ang="0">
                <a:pos x="connsiteX3" y="connsiteY3"/>
              </a:cxn>
            </a:cxnLst>
            <a:rect l="l" t="t" r="r" b="b"/>
            <a:pathLst>
              <a:path w="1640084" h="648809">
                <a:moveTo>
                  <a:pt x="0" y="0"/>
                </a:moveTo>
                <a:lnTo>
                  <a:pt x="1134678" y="0"/>
                </a:lnTo>
                <a:lnTo>
                  <a:pt x="1640084" y="648809"/>
                </a:lnTo>
                <a:lnTo>
                  <a:pt x="0" y="648809"/>
                </a:lnTo>
                <a:close/>
              </a:path>
            </a:pathLst>
          </a:cu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buFontTx/>
              <a:buNone/>
            </a:pPr>
            <a:r>
              <a:rPr lang="zh-CN" altLang="en-US" b="1" dirty="0">
                <a:solidFill>
                  <a:schemeClr val="bg1"/>
                </a:solidFill>
                <a:latin typeface="+mj-ea"/>
                <a:ea typeface="+mj-ea"/>
              </a:rPr>
              <a:t>四</a:t>
            </a:r>
          </a:p>
        </p:txBody>
      </p:sp>
      <p:sp>
        <p:nvSpPr>
          <p:cNvPr id="18" name="任意多边形 17"/>
          <p:cNvSpPr/>
          <p:nvPr>
            <p:custDataLst>
              <p:tags r:id="rId8"/>
            </p:custDataLst>
          </p:nvPr>
        </p:nvSpPr>
        <p:spPr>
          <a:xfrm>
            <a:off x="3965441" y="3436038"/>
            <a:ext cx="4231005" cy="599440"/>
          </a:xfrm>
          <a:custGeom>
            <a:avLst/>
            <a:gdLst>
              <a:gd name="connsiteX0" fmla="*/ 0 w 4513262"/>
              <a:gd name="connsiteY0" fmla="*/ 0 h 649288"/>
              <a:gd name="connsiteX1" fmla="*/ 4164424 w 4513262"/>
              <a:gd name="connsiteY1" fmla="*/ 0 h 649288"/>
              <a:gd name="connsiteX2" fmla="*/ 4513262 w 4513262"/>
              <a:gd name="connsiteY2" fmla="*/ 448215 h 649288"/>
              <a:gd name="connsiteX3" fmla="*/ 4415743 w 4513262"/>
              <a:gd name="connsiteY3" fmla="*/ 649288 h 649288"/>
              <a:gd name="connsiteX4" fmla="*/ 505329 w 4513262"/>
              <a:gd name="connsiteY4" fmla="*/ 649288 h 6492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13262" h="649288">
                <a:moveTo>
                  <a:pt x="0" y="0"/>
                </a:moveTo>
                <a:lnTo>
                  <a:pt x="4164424" y="0"/>
                </a:lnTo>
                <a:lnTo>
                  <a:pt x="4513262" y="448215"/>
                </a:lnTo>
                <a:lnTo>
                  <a:pt x="4415743" y="649288"/>
                </a:lnTo>
                <a:lnTo>
                  <a:pt x="505329" y="649288"/>
                </a:lnTo>
                <a:close/>
              </a:path>
            </a:pathLst>
          </a:cu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78000" rtlCol="0" anchor="ctr"/>
          <a:lstStyle/>
          <a:p>
            <a:r>
              <a:rPr lang="zh-CN" altLang="en-US" sz="1500" b="1" dirty="0" smtClean="0">
                <a:latin typeface="微软雅黑" panose="020B0503020204020204" charset="-122"/>
                <a:ea typeface="微软雅黑" panose="020B0503020204020204" charset="-122"/>
                <a:cs typeface="宋体" panose="02010600030101010101" pitchFamily="2" charset="-122"/>
                <a:sym typeface="+mn-ea"/>
              </a:rPr>
              <a:t>                   省志办</a:t>
            </a:r>
            <a:r>
              <a:rPr lang="zh-CN" altLang="en-US" sz="1500" b="1" dirty="0">
                <a:latin typeface="微软雅黑" panose="020B0503020204020204" charset="-122"/>
                <a:ea typeface="微软雅黑" panose="020B0503020204020204" charset="-122"/>
                <a:cs typeface="宋体" panose="02010600030101010101" pitchFamily="2" charset="-122"/>
                <a:sym typeface="+mn-ea"/>
              </a:rPr>
              <a:t>组织</a:t>
            </a:r>
            <a:r>
              <a:rPr lang="zh-CN" altLang="en-US" sz="1500" b="1" dirty="0" smtClean="0">
                <a:latin typeface="微软雅黑" panose="020B0503020204020204" charset="-122"/>
                <a:ea typeface="微软雅黑" panose="020B0503020204020204" charset="-122"/>
                <a:cs typeface="宋体" panose="02010600030101010101" pitchFamily="2" charset="-122"/>
                <a:sym typeface="+mn-ea"/>
              </a:rPr>
              <a:t>推动</a:t>
            </a:r>
            <a:endParaRPr lang="zh-CN" altLang="zh-CN" sz="1500" b="1" dirty="0">
              <a:solidFill>
                <a:schemeClr val="bg1"/>
              </a:solidFill>
              <a:latin typeface="微软雅黑" panose="020B0503020204020204" charset="-122"/>
              <a:ea typeface="微软雅黑" panose="020B0503020204020204" charset="-122"/>
              <a:cs typeface="宋体" panose="02010600030101010101" pitchFamily="2" charset="-122"/>
              <a:sym typeface="+mn-ea"/>
            </a:endParaRPr>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179512" y="1851670"/>
            <a:ext cx="8492490" cy="1015663"/>
          </a:xfrm>
          <a:prstGeom prst="rect">
            <a:avLst/>
          </a:prstGeom>
          <a:noFill/>
          <a:ln w="9525">
            <a:noFill/>
          </a:ln>
        </p:spPr>
        <p:txBody>
          <a:bodyPr wrap="square">
            <a:spAutoFit/>
          </a:bodyPr>
          <a:lstStyle/>
          <a:p>
            <a:pPr algn="ctr"/>
            <a:r>
              <a:rPr lang="en-US" altLang="zh-CN" sz="2400" dirty="0" smtClean="0">
                <a:solidFill>
                  <a:srgbClr val="000000"/>
                </a:solidFill>
                <a:latin typeface="宋体" panose="02010600030101010101" pitchFamily="2" charset="-122"/>
                <a:ea typeface="宋体" panose="02010600030101010101" pitchFamily="2" charset="-122"/>
                <a:cs typeface="+mn-ea"/>
              </a:rPr>
              <a:t>    </a:t>
            </a:r>
          </a:p>
          <a:p>
            <a:pPr algn="ctr"/>
            <a:r>
              <a:rPr lang="zh-CN" altLang="en-US" sz="3600" dirty="0" smtClean="0">
                <a:solidFill>
                  <a:srgbClr val="000000"/>
                </a:solidFill>
                <a:latin typeface="方正黑体_GBK" panose="03000509000000000000" pitchFamily="65" charset="-122"/>
                <a:ea typeface="方正黑体_GBK" panose="03000509000000000000" pitchFamily="65" charset="-122"/>
                <a:cs typeface="+mn-ea"/>
              </a:rPr>
              <a:t>一</a:t>
            </a:r>
            <a:r>
              <a:rPr lang="zh-CN" altLang="en-US" sz="3600" b="1" dirty="0" smtClean="0">
                <a:solidFill>
                  <a:srgbClr val="000000"/>
                </a:solidFill>
                <a:latin typeface="宋体" panose="02010600030101010101" pitchFamily="2" charset="-122"/>
                <a:ea typeface="宋体" panose="02010600030101010101" pitchFamily="2" charset="-122"/>
                <a:cs typeface="+mn-ea"/>
              </a:rPr>
              <a:t>、</a:t>
            </a:r>
            <a:r>
              <a:rPr lang="zh-CN" altLang="en-US" sz="3600" dirty="0" smtClean="0">
                <a:solidFill>
                  <a:srgbClr val="000000"/>
                </a:solidFill>
                <a:latin typeface="方正黑体_GBK" panose="03000509000000000000" pitchFamily="65" charset="-122"/>
                <a:ea typeface="方正黑体_GBK" panose="03000509000000000000" pitchFamily="65" charset="-122"/>
                <a:cs typeface="+mn-ea"/>
              </a:rPr>
              <a:t>上级</a:t>
            </a:r>
            <a:r>
              <a:rPr lang="zh-CN" altLang="en-US" sz="3600" dirty="0">
                <a:solidFill>
                  <a:srgbClr val="000000"/>
                </a:solidFill>
                <a:latin typeface="方正黑体_GBK" panose="03000509000000000000" pitchFamily="65" charset="-122"/>
                <a:ea typeface="方正黑体_GBK" panose="03000509000000000000" pitchFamily="65" charset="-122"/>
                <a:cs typeface="+mn-ea"/>
              </a:rPr>
              <a:t>单位</a:t>
            </a:r>
            <a:r>
              <a:rPr lang="zh-CN" altLang="en-US" sz="3600" dirty="0" smtClean="0">
                <a:solidFill>
                  <a:srgbClr val="000000"/>
                </a:solidFill>
                <a:latin typeface="方正黑体_GBK" panose="03000509000000000000" pitchFamily="65" charset="-122"/>
                <a:ea typeface="方正黑体_GBK" panose="03000509000000000000" pitchFamily="65" charset="-122"/>
                <a:cs typeface="+mn-ea"/>
              </a:rPr>
              <a:t>的支持</a:t>
            </a:r>
            <a:endParaRPr lang="en-US" altLang="zh-CN" sz="3600" dirty="0" smtClean="0">
              <a:solidFill>
                <a:srgbClr val="000000"/>
              </a:solidFill>
              <a:latin typeface="方正黑体_GBK" panose="03000509000000000000" pitchFamily="65" charset="-122"/>
              <a:ea typeface="方正黑体_GBK" panose="03000509000000000000" pitchFamily="65" charset="-122"/>
              <a:cs typeface="+mn-ea"/>
            </a:endParaRPr>
          </a:p>
        </p:txBody>
      </p:sp>
    </p:spTree>
    <p:custDataLst>
      <p:tags r:id="rId1"/>
    </p:custDataLst>
    <p:extLst>
      <p:ext uri="{BB962C8B-B14F-4D97-AF65-F5344CB8AC3E}">
        <p14:creationId xmlns:p14="http://schemas.microsoft.com/office/powerpoint/2010/main" val="41765206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440055" y="1203598"/>
            <a:ext cx="8492490" cy="2677656"/>
          </a:xfrm>
          <a:prstGeom prst="rect">
            <a:avLst/>
          </a:prstGeom>
          <a:noFill/>
          <a:ln w="9525">
            <a:noFill/>
          </a:ln>
        </p:spPr>
        <p:txBody>
          <a:bodyPr wrap="square">
            <a:spAutoFit/>
          </a:bodyPr>
          <a:lstStyle/>
          <a:p>
            <a:pPr algn="just"/>
            <a:r>
              <a:rPr lang="en-US" altLang="zh-CN" sz="2400" dirty="0" smtClean="0">
                <a:latin typeface="宋体" panose="02010600030101010101" pitchFamily="2" charset="-122"/>
                <a:ea typeface="宋体" panose="02010600030101010101" pitchFamily="2" charset="-122"/>
                <a:cs typeface="+mn-ea"/>
              </a:rPr>
              <a:t>    </a:t>
            </a:r>
          </a:p>
          <a:p>
            <a:pPr algn="just"/>
            <a:r>
              <a:rPr lang="en-US" altLang="zh-CN" sz="2400" b="1" dirty="0">
                <a:latin typeface="宋体" panose="02010600030101010101" pitchFamily="2" charset="-122"/>
                <a:ea typeface="宋体" panose="02010600030101010101" pitchFamily="2" charset="-122"/>
                <a:cs typeface="+mn-ea"/>
              </a:rPr>
              <a:t> </a:t>
            </a:r>
            <a:r>
              <a:rPr lang="en-US" altLang="zh-CN" sz="2400" b="1" dirty="0" smtClean="0">
                <a:latin typeface="宋体" panose="02010600030101010101" pitchFamily="2" charset="-122"/>
                <a:ea typeface="宋体" panose="02010600030101010101" pitchFamily="2" charset="-122"/>
                <a:cs typeface="+mn-ea"/>
              </a:rPr>
              <a:t>   </a:t>
            </a:r>
          </a:p>
          <a:p>
            <a:pPr algn="just"/>
            <a:r>
              <a:rPr lang="en-US" altLang="zh-CN" sz="2400" b="1" dirty="0">
                <a:latin typeface="宋体" panose="02010600030101010101" pitchFamily="2" charset="-122"/>
                <a:ea typeface="宋体" panose="02010600030101010101" pitchFamily="2" charset="-122"/>
                <a:cs typeface="+mn-ea"/>
              </a:rPr>
              <a:t> </a:t>
            </a:r>
            <a:r>
              <a:rPr lang="en-US" altLang="zh-CN" sz="2400" b="1" dirty="0" smtClean="0">
                <a:latin typeface="宋体" panose="02010600030101010101" pitchFamily="2" charset="-122"/>
                <a:ea typeface="宋体" panose="02010600030101010101" pitchFamily="2" charset="-122"/>
                <a:cs typeface="+mn-ea"/>
              </a:rPr>
              <a:t>   </a:t>
            </a:r>
            <a:r>
              <a:rPr lang="zh-CN" altLang="en-US" sz="2400" b="1" dirty="0" smtClean="0">
                <a:latin typeface="Times New Roman" panose="02020603050405020304" pitchFamily="18" charset="0"/>
                <a:ea typeface="方正仿宋_GBK" panose="03000509000000000000" pitchFamily="65" charset="-122"/>
                <a:cs typeface="Times New Roman" panose="02020603050405020304" pitchFamily="18" charset="0"/>
              </a:rPr>
              <a:t>省政府</a:t>
            </a:r>
            <a:r>
              <a:rPr lang="zh-CN" altLang="en-US" sz="2400" dirty="0" smtClean="0">
                <a:latin typeface="Times New Roman" panose="02020603050405020304" pitchFamily="18" charset="0"/>
                <a:ea typeface="方正仿宋_GBK" panose="03000509000000000000" pitchFamily="65" charset="-122"/>
                <a:cs typeface="Times New Roman" panose="02020603050405020304" pitchFamily="18" charset="0"/>
              </a:rPr>
              <a:t>：通过人力、财力、会议、文件等方式支持、资助、保障、督促二轮</a:t>
            </a:r>
            <a:r>
              <a:rPr lang="zh-CN" altLang="en-US" sz="2400" dirty="0">
                <a:latin typeface="Times New Roman" panose="02020603050405020304" pitchFamily="18" charset="0"/>
                <a:ea typeface="方正仿宋_GBK" panose="03000509000000000000" pitchFamily="65" charset="-122"/>
                <a:cs typeface="Times New Roman" panose="02020603050405020304" pitchFamily="18" charset="0"/>
              </a:rPr>
              <a:t>修志</a:t>
            </a:r>
            <a:r>
              <a:rPr lang="zh-CN" altLang="en-US" sz="2400" b="0" dirty="0" smtClean="0">
                <a:latin typeface="Times New Roman" panose="02020603050405020304" pitchFamily="18" charset="0"/>
                <a:ea typeface="方正仿宋_GBK" panose="03000509000000000000" pitchFamily="65" charset="-122"/>
                <a:cs typeface="Times New Roman" panose="02020603050405020304" pitchFamily="18" charset="0"/>
              </a:rPr>
              <a:t>工作。</a:t>
            </a:r>
            <a:r>
              <a:rPr lang="zh-CN" altLang="en-US" sz="2400" dirty="0" smtClean="0">
                <a:latin typeface="Times New Roman" panose="02020603050405020304" pitchFamily="18" charset="0"/>
                <a:ea typeface="方正仿宋_GBK" panose="03000509000000000000" pitchFamily="65" charset="-122"/>
                <a:cs typeface="Times New Roman" panose="02020603050405020304" pitchFamily="18" charset="0"/>
              </a:rPr>
              <a:t>自</a:t>
            </a:r>
            <a:r>
              <a:rPr lang="en-US" altLang="zh-CN" sz="2400" dirty="0" smtClean="0">
                <a:latin typeface="Times New Roman" panose="02020603050405020304" pitchFamily="18" charset="0"/>
                <a:ea typeface="方正仿宋_GBK" panose="03000509000000000000" pitchFamily="65" charset="-122"/>
                <a:cs typeface="Times New Roman" panose="02020603050405020304" pitchFamily="18" charset="0"/>
              </a:rPr>
              <a:t>2005</a:t>
            </a:r>
            <a:r>
              <a:rPr lang="zh-CN" altLang="en-US" sz="2400" dirty="0" smtClean="0">
                <a:latin typeface="Times New Roman" panose="02020603050405020304" pitchFamily="18" charset="0"/>
                <a:ea typeface="方正仿宋_GBK" panose="03000509000000000000" pitchFamily="65" charset="-122"/>
                <a:cs typeface="Times New Roman" panose="02020603050405020304" pitchFamily="18" charset="0"/>
              </a:rPr>
              <a:t>年启动二轮</a:t>
            </a:r>
            <a:r>
              <a:rPr lang="zh-CN" altLang="en-US" sz="2400" dirty="0">
                <a:latin typeface="Times New Roman" panose="02020603050405020304" pitchFamily="18" charset="0"/>
                <a:ea typeface="方正仿宋_GBK" panose="03000509000000000000" pitchFamily="65" charset="-122"/>
                <a:cs typeface="Times New Roman" panose="02020603050405020304" pitchFamily="18" charset="0"/>
              </a:rPr>
              <a:t>修</a:t>
            </a:r>
            <a:r>
              <a:rPr lang="zh-CN" altLang="en-US" sz="2400" dirty="0" smtClean="0">
                <a:latin typeface="Times New Roman" panose="02020603050405020304" pitchFamily="18" charset="0"/>
                <a:ea typeface="方正仿宋_GBK" panose="03000509000000000000" pitchFamily="65" charset="-122"/>
                <a:cs typeface="Times New Roman" panose="02020603050405020304" pitchFamily="18" charset="0"/>
              </a:rPr>
              <a:t>志以来，省政府在各个阶段、各个方面做了大量工作，很好地履行</a:t>
            </a:r>
            <a:r>
              <a:rPr lang="zh-CN" altLang="en-US" sz="2400" dirty="0">
                <a:latin typeface="Times New Roman" panose="02020603050405020304" pitchFamily="18" charset="0"/>
                <a:ea typeface="方正仿宋_GBK" panose="03000509000000000000" pitchFamily="65" charset="-122"/>
                <a:cs typeface="Times New Roman" panose="02020603050405020304" pitchFamily="18" charset="0"/>
              </a:rPr>
              <a:t>了</a:t>
            </a:r>
            <a:r>
              <a:rPr lang="zh-CN" altLang="en-US" sz="2400" dirty="0" smtClean="0">
                <a:latin typeface="Times New Roman" panose="02020603050405020304" pitchFamily="18" charset="0"/>
                <a:ea typeface="方正仿宋_GBK" panose="03000509000000000000" pitchFamily="65" charset="-122"/>
                <a:cs typeface="Times New Roman" panose="02020603050405020304" pitchFamily="18" charset="0"/>
              </a:rPr>
              <a:t>领导二轮</a:t>
            </a:r>
            <a:r>
              <a:rPr lang="zh-CN" altLang="en-US" sz="2400" dirty="0">
                <a:latin typeface="Times New Roman" panose="02020603050405020304" pitchFamily="18" charset="0"/>
                <a:ea typeface="方正仿宋_GBK" panose="03000509000000000000" pitchFamily="65" charset="-122"/>
                <a:cs typeface="Times New Roman" panose="02020603050405020304" pitchFamily="18" charset="0"/>
              </a:rPr>
              <a:t>修志</a:t>
            </a:r>
            <a:r>
              <a:rPr lang="zh-CN" altLang="en-US" sz="2400" dirty="0" smtClean="0">
                <a:latin typeface="Times New Roman" panose="02020603050405020304" pitchFamily="18" charset="0"/>
                <a:ea typeface="方正仿宋_GBK" panose="03000509000000000000" pitchFamily="65" charset="-122"/>
                <a:cs typeface="Times New Roman" panose="02020603050405020304" pitchFamily="18" charset="0"/>
              </a:rPr>
              <a:t>的职责。</a:t>
            </a:r>
            <a:endParaRPr lang="en-US" altLang="zh-CN" sz="2400" b="0" dirty="0" smtClean="0">
              <a:latin typeface="Times New Roman" panose="02020603050405020304" pitchFamily="18" charset="0"/>
              <a:ea typeface="方正仿宋_GBK" panose="03000509000000000000" pitchFamily="65" charset="-122"/>
              <a:cs typeface="Times New Roman" panose="02020603050405020304" pitchFamily="18" charset="0"/>
            </a:endParaRPr>
          </a:p>
          <a:p>
            <a:pPr algn="just"/>
            <a:r>
              <a:rPr lang="en-US" altLang="zh-CN" sz="2400" dirty="0">
                <a:latin typeface="Times New Roman" panose="02020603050405020304" pitchFamily="18" charset="0"/>
                <a:ea typeface="方正仿宋_GBK" panose="03000509000000000000" pitchFamily="65" charset="-122"/>
                <a:cs typeface="Times New Roman" panose="02020603050405020304" pitchFamily="18" charset="0"/>
              </a:rPr>
              <a:t> </a:t>
            </a:r>
            <a:r>
              <a:rPr lang="en-US" altLang="zh-CN" sz="2400" dirty="0" smtClean="0">
                <a:latin typeface="Times New Roman" panose="02020603050405020304" pitchFamily="18" charset="0"/>
                <a:ea typeface="方正仿宋_GBK" panose="03000509000000000000" pitchFamily="65" charset="-122"/>
                <a:cs typeface="Times New Roman" panose="02020603050405020304" pitchFamily="18" charset="0"/>
              </a:rPr>
              <a:t>   </a:t>
            </a:r>
            <a:endParaRPr lang="en-US" altLang="zh-CN" sz="2400" b="0" dirty="0" smtClean="0">
              <a:latin typeface="Times New Roman" panose="02020603050405020304" pitchFamily="18" charset="0"/>
              <a:ea typeface="方正仿宋_GBK" panose="03000509000000000000" pitchFamily="65" charset="-122"/>
              <a:cs typeface="Times New Roman" panose="02020603050405020304" pitchFamily="18" charset="0"/>
            </a:endParaRPr>
          </a:p>
        </p:txBody>
      </p:sp>
    </p:spTree>
    <p:custDataLst>
      <p:tags r:id="rId1"/>
    </p:custDataLst>
    <p:extLst>
      <p:ext uri="{BB962C8B-B14F-4D97-AF65-F5344CB8AC3E}">
        <p14:creationId xmlns:p14="http://schemas.microsoft.com/office/powerpoint/2010/main" val="97605536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TAG_VERSION" val="1.0"/>
  <p:tag name="KSO_WM_UNIT_HIGHLIGHT" val="0"/>
  <p:tag name="KSO_WM_UNIT_COMPATIBLE" val="0"/>
  <p:tag name="KSO_WM_UNIT_DIAGRAM_ISNUMVISUAL" val="0"/>
  <p:tag name="KSO_WM_UNIT_DIAGRAM_ISREFERUNIT" val="0"/>
  <p:tag name="KSO_WM_UNIT_ID" val="_0**"/>
  <p:tag name="KSO_WM_UNIT_LAYERLEVEL" val="1"/>
  <p:tag name="KSO_WM_BEAUTIFY_FLAG" val="#wm#"/>
  <p:tag name="KSO_WM_TEMPLATE_CATEGORY" val="custom"/>
  <p:tag name="KSO_WM_TEMPLATE_INDEX" val="20184558"/>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0.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01.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02.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03.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04.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05.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06.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07.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08.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09.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0.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11.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12.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13.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14.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15.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16.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17.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18.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19.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0.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21.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22.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23.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24.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25.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26.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27.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28.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29.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0.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31.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32.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33.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34.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35.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36.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37.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38.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39.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0.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41.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42.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43.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44.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45.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46.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47.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48.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149.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84558"/>
  <p:tag name="KSO_WM_TAG_VERSION" val="1.0"/>
  <p:tag name="KSO_WM_SLIDE_ID" val="custom20184558_21"/>
  <p:tag name="KSO_WM_SLIDE_INDEX" val="21"/>
  <p:tag name="KSO_WM_SLIDE_ITEM_CNT" val="0"/>
  <p:tag name="KSO_WM_SLIDE_LAYOUT" val="a_f"/>
  <p:tag name="KSO_WM_SLIDE_LAYOUT_CNT" val="1_1"/>
  <p:tag name="KSO_WM_SLIDE_TYPE" val="endPage"/>
  <p:tag name="KSO_WM_BEAUTIFY_FLAG" val="#wm#"/>
  <p:tag name="KSO_WM_SLIDE_SUBTYPE" val="pureTxt"/>
  <p:tag name="KSO_WM_TEMPLATE_SUBCATEGORY" val="0"/>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0.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84558"/>
  <p:tag name="KSO_WM_TAG_VERSION" val="1.0"/>
  <p:tag name="KSO_WM_BEAUTIFY_FLAG" val="#wm#"/>
  <p:tag name="KSO_WM_UNIT_TYPE" val="a"/>
  <p:tag name="KSO_WM_UNIT_INDEX" val="1"/>
  <p:tag name="KSO_WM_UNIT_ID" val="custom20184558_21*a*1"/>
  <p:tag name="KSO_WM_UNIT_LAYERLEVEL" val="1"/>
  <p:tag name="KSO_WM_UNIT_VALUE" val="11"/>
  <p:tag name="KSO_WM_UNIT_ISCONTENTSTITLE" val="0"/>
  <p:tag name="KSO_WM_UNIT_HIGHLIGHT" val="0"/>
  <p:tag name="KSO_WM_UNIT_COMPATIBLE" val="0"/>
  <p:tag name="KSO_WM_UNIT_PRESET_TEXT" val="谢谢观看"/>
  <p:tag name="KSO_WM_UNIT_NOCLEAR" val="0"/>
  <p:tag name="KSO_WM_UNIT_DIAGRAM_ISNUMVISUAL" val="0"/>
  <p:tag name="KSO_WM_UNIT_DIAGRAM_ISREFERUNIT" val="0"/>
</p:tagLst>
</file>

<file path=ppt/tags/tag151.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84558"/>
  <p:tag name="KSO_WM_TAG_VERSION" val="1.0"/>
  <p:tag name="KSO_WM_BEAUTIFY_FLAG" val="#wm#"/>
  <p:tag name="KSO_WM_UNIT_TYPE" val="f"/>
  <p:tag name="KSO_WM_UNIT_INDEX" val="1"/>
  <p:tag name="KSO_WM_UNIT_ID" val="custom20184558_21*f*1"/>
  <p:tag name="KSO_WM_UNIT_LAYERLEVEL" val="1"/>
  <p:tag name="KSO_WM_UNIT_VALUE" val="29"/>
  <p:tag name="KSO_WM_UNIT_HIGHLIGHT" val="0"/>
  <p:tag name="KSO_WM_UNIT_COMPATIBLE" val="0"/>
  <p:tag name="KSO_WM_UNIT_PRESET_TEXT" val="THANK YOU"/>
  <p:tag name="KSO_WM_UNIT_NOCLEAR" val="0"/>
  <p:tag name="KSO_WM_UNIT_DIAGRAM_ISNUMVISUAL" val="0"/>
  <p:tag name="KSO_WM_UNIT_DIAGRAM_ISREFERUNIT" val="0"/>
</p:tagLst>
</file>

<file path=ppt/tags/tag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xml><?xml version="1.0" encoding="utf-8"?>
<p:tagLst xmlns:a="http://schemas.openxmlformats.org/drawingml/2006/main" xmlns:r="http://schemas.openxmlformats.org/officeDocument/2006/relationships" xmlns:p="http://schemas.openxmlformats.org/presentationml/2006/main">
  <p:tag name="KSO_WM_TAG_VERSION" val="1.0"/>
  <p:tag name="KSO_WM_UNIT_HIGHLIGHT" val="0"/>
  <p:tag name="KSO_WM_UNIT_COMPATIBLE" val="0"/>
  <p:tag name="KSO_WM_UNIT_DIAGRAM_ISNUMVISUAL" val="0"/>
  <p:tag name="KSO_WM_UNIT_DIAGRAM_ISREFERUNIT" val="0"/>
  <p:tag name="KSO_WM_UNIT_ID" val="_0**"/>
  <p:tag name="KSO_WM_UNIT_LAYERLEVEL" val="1"/>
  <p:tag name="KSO_WM_BEAUTIFY_FLAG" val="#wm#"/>
  <p:tag name="KSO_WM_TEMPLATE_CATEGORY" val="custom"/>
  <p:tag name="KSO_WM_TEMPLATE_INDEX" val="20184558"/>
</p:tagLst>
</file>

<file path=ppt/tags/tag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84558"/>
  <p:tag name="KSO_WM_TAG_VERSION" val="1.0"/>
  <p:tag name="KSO_WM_BEAUTIFY_FLAG" val="#wm#"/>
  <p:tag name="KSO_WM_TEMPLATE_THUMBS_INDEX" val="1、9、12、15、18、21"/>
  <p:tag name="KSO_WM_TEMPLATE_TOPIC_ID" val="2869567"/>
  <p:tag name="KSO_WM_TEMPLATE_OUTLINE_ID" val="6"/>
  <p:tag name="KSO_WM_TEMPLATE_SCENE_ID" val="1"/>
  <p:tag name="KSO_WM_TEMPLATE_JOB_ID" val="6"/>
  <p:tag name="KSO_WM_TEMPLATE_TOPIC_DEFAULT" val="0"/>
  <p:tag name="KSO_WM_TEMPLATE_SUBCATEGORY" val="0"/>
</p:tagLst>
</file>

<file path=ppt/tags/tag6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7.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84558"/>
</p:tagLst>
</file>

<file path=ppt/tags/tag78.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84558"/>
</p:tagLst>
</file>

<file path=ppt/tags/tag79.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84558"/>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0.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84558"/>
</p:tagLst>
</file>

<file path=ppt/tags/tag81.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84558"/>
</p:tagLst>
</file>

<file path=ppt/tags/tag82.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84558"/>
</p:tagLst>
</file>

<file path=ppt/tags/tag83.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4"/>
  <p:tag name="KSO_WM_SLIDE_LAYOUT" val="l"/>
  <p:tag name="KSO_WM_SLIDE_LAYOUT_CNT" val="1"/>
  <p:tag name="KSO_WM_SLIDE_TYPE" val="contents"/>
  <p:tag name="KSO_WM_BEAUTIFY_FLAG" val="#wm#"/>
  <p:tag name="KSO_WM_TEMPLATE_CATEGORY" val="custom"/>
  <p:tag name="KSO_WM_TEMPLATE_INDEX" val="20182841"/>
  <p:tag name="KSO_WM_SLIDE_ID" val="custom20182841_9"/>
  <p:tag name="KSO_WM_SLIDE_INDEX" val="9"/>
  <p:tag name="KSO_WM_DIAGRAM_GROUP_CODE" val="l1-1"/>
</p:tagLst>
</file>

<file path=ppt/tags/tag84.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custom20182841_9*i*0"/>
  <p:tag name="KSO_WM_TEMPLATE_CATEGORY" val="custom"/>
  <p:tag name="KSO_WM_TEMPLATE_INDEX" val="20182841"/>
  <p:tag name="KSO_WM_UNIT_INDEX" val="0"/>
</p:tagLst>
</file>

<file path=ppt/tags/tag85.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custom20182841_9*i*2"/>
  <p:tag name="KSO_WM_TEMPLATE_CATEGORY" val="custom"/>
  <p:tag name="KSO_WM_TEMPLATE_INDEX" val="20182841"/>
  <p:tag name="KSO_WM_UNIT_INDEX" val="2"/>
</p:tagLst>
</file>

<file path=ppt/tags/tag86.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custom20182841_9*i*3"/>
  <p:tag name="KSO_WM_TEMPLATE_CATEGORY" val="custom"/>
  <p:tag name="KSO_WM_TEMPLATE_INDEX" val="20182841"/>
  <p:tag name="KSO_WM_UNIT_INDEX" val="3"/>
</p:tagLst>
</file>

<file path=ppt/tags/tag87.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custom20182841_9*i*8"/>
  <p:tag name="KSO_WM_TEMPLATE_CATEGORY" val="custom"/>
  <p:tag name="KSO_WM_TEMPLATE_INDEX" val="20182841"/>
  <p:tag name="KSO_WM_UNIT_INDEX" val="8"/>
</p:tagLst>
</file>

<file path=ppt/tags/tag88.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custom20182841_9*i*18"/>
  <p:tag name="KSO_WM_TEMPLATE_CATEGORY" val="custom"/>
  <p:tag name="KSO_WM_TEMPLATE_INDEX" val="20182841"/>
  <p:tag name="KSO_WM_UNIT_INDEX" val="18"/>
</p:tagLst>
</file>

<file path=ppt/tags/tag89.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82841"/>
  <p:tag name="KSO_WM_UNIT_CLEAR" val="1"/>
  <p:tag name="KSO_WM_TAG_VERSION" val="1.0"/>
  <p:tag name="KSO_WM_BEAUTIFY_FLAG" val="#wm#"/>
  <p:tag name="KSO_WM_UNIT_TYPE" val="l_h_i"/>
  <p:tag name="KSO_WM_UNIT_INDEX" val="1_4_1"/>
  <p:tag name="KSO_WM_UNIT_ID" val="custom20182841_9*l_h_i*1_4_1"/>
  <p:tag name="KSO_WM_UNIT_LAYERLEVEL" val="1_1_1"/>
  <p:tag name="KSO_WM_DIAGRAM_GROUP_CODE" val="l1-1"/>
  <p:tag name="KSO_WM_UNIT_FILL_FORE_SCHEMECOLOR_INDEX" val="5"/>
  <p:tag name="KSO_WM_UNIT_FILL_TYPE" val="1"/>
  <p:tag name="KSO_WM_UNIT_LINE_FORE_SCHEMECOLOR_INDEX" val="13"/>
  <p:tag name="KSO_WM_UNIT_LINE_FILL_TYPE" val="2"/>
  <p:tag name="KSO_WM_UNIT_TEXT_FILL_FORE_SCHEMECOLOR_INDEX" val="14"/>
  <p:tag name="KSO_WM_UNIT_TEXT_FILL_TYPE" val="1"/>
  <p:tag name="KSO_WM_UNIT_USESOURCEFORMAT_APPLY" val="1"/>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0.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82841"/>
  <p:tag name="KSO_WM_TAG_VERSION" val="1.0"/>
  <p:tag name="KSO_WM_BEAUTIFY_FLAG" val="#wm#"/>
  <p:tag name="KSO_WM_UNIT_TYPE" val="l_h_f"/>
  <p:tag name="KSO_WM_UNIT_INDEX" val="1_4_1"/>
  <p:tag name="KSO_WM_UNIT_ID" val="custom20182841_9*l_h_f*1_4_1"/>
  <p:tag name="KSO_WM_UNIT_CLEAR" val="1"/>
  <p:tag name="KSO_WM_UNIT_LAYERLEVEL" val="1_1_1"/>
  <p:tag name="KSO_WM_UNIT_VALUE" val="30"/>
  <p:tag name="KSO_WM_UNIT_HIGHLIGHT" val="0"/>
  <p:tag name="KSO_WM_UNIT_COMPATIBLE" val="0"/>
  <p:tag name="KSO_WM_UNIT_PRESET_TEXT_INDEX" val="3"/>
  <p:tag name="KSO_WM_UNIT_PRESET_TEXT_LEN" val="17"/>
  <p:tag name="KSO_WM_DIAGRAM_GROUP_CODE" val="l1-1"/>
  <p:tag name="KSO_WM_UNIT_FILL_FORE_SCHEMECOLOR_INDEX" val="5"/>
  <p:tag name="KSO_WM_UNIT_FILL_TYPE" val="1"/>
  <p:tag name="KSO_WM_UNIT_LINE_FORE_SCHEMECOLOR_INDEX" val="13"/>
  <p:tag name="KSO_WM_UNIT_LINE_FILL_TYPE" val="2"/>
  <p:tag name="KSO_WM_UNIT_TEXT_FILL_FORE_SCHEMECOLOR_INDEX" val="14"/>
  <p:tag name="KSO_WM_UNIT_TEXT_FILL_TYPE" val="1"/>
  <p:tag name="KSO_WM_UNIT_USESOURCEFORMAT_APPLY" val="1"/>
</p:tagLst>
</file>

<file path=ppt/tags/tag91.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82841"/>
  <p:tag name="KSO_WM_UNIT_CLEAR" val="1"/>
  <p:tag name="KSO_WM_TAG_VERSION" val="1.0"/>
  <p:tag name="KSO_WM_BEAUTIFY_FLAG" val="#wm#"/>
  <p:tag name="KSO_WM_UNIT_TYPE" val="l_h_i"/>
  <p:tag name="KSO_WM_UNIT_INDEX" val="1_4_1"/>
  <p:tag name="KSO_WM_UNIT_ID" val="custom20182841_9*l_h_i*1_4_1"/>
  <p:tag name="KSO_WM_UNIT_LAYERLEVEL" val="1_1_1"/>
  <p:tag name="KSO_WM_DIAGRAM_GROUP_CODE" val="l1-1"/>
  <p:tag name="KSO_WM_UNIT_FILL_FORE_SCHEMECOLOR_INDEX" val="5"/>
  <p:tag name="KSO_WM_UNIT_FILL_TYPE" val="1"/>
  <p:tag name="KSO_WM_UNIT_LINE_FORE_SCHEMECOLOR_INDEX" val="13"/>
  <p:tag name="KSO_WM_UNIT_LINE_FILL_TYPE" val="2"/>
  <p:tag name="KSO_WM_UNIT_TEXT_FILL_FORE_SCHEMECOLOR_INDEX" val="14"/>
  <p:tag name="KSO_WM_UNIT_TEXT_FILL_TYPE" val="1"/>
  <p:tag name="KSO_WM_UNIT_USESOURCEFORMAT_APPLY" val="1"/>
</p:tagLst>
</file>

<file path=ppt/tags/tag92.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82841"/>
  <p:tag name="KSO_WM_TAG_VERSION" val="1.0"/>
  <p:tag name="KSO_WM_BEAUTIFY_FLAG" val="#wm#"/>
  <p:tag name="KSO_WM_UNIT_TYPE" val="l_h_f"/>
  <p:tag name="KSO_WM_UNIT_INDEX" val="1_4_1"/>
  <p:tag name="KSO_WM_UNIT_ID" val="custom20182841_9*l_h_f*1_4_1"/>
  <p:tag name="KSO_WM_UNIT_CLEAR" val="1"/>
  <p:tag name="KSO_WM_UNIT_LAYERLEVEL" val="1_1_1"/>
  <p:tag name="KSO_WM_UNIT_VALUE" val="30"/>
  <p:tag name="KSO_WM_UNIT_HIGHLIGHT" val="0"/>
  <p:tag name="KSO_WM_UNIT_COMPATIBLE" val="0"/>
  <p:tag name="KSO_WM_UNIT_PRESET_TEXT_INDEX" val="3"/>
  <p:tag name="KSO_WM_UNIT_PRESET_TEXT_LEN" val="17"/>
  <p:tag name="KSO_WM_DIAGRAM_GROUP_CODE" val="l1-1"/>
  <p:tag name="KSO_WM_UNIT_FILL_FORE_SCHEMECOLOR_INDEX" val="5"/>
  <p:tag name="KSO_WM_UNIT_FILL_TYPE" val="1"/>
  <p:tag name="KSO_WM_UNIT_LINE_FORE_SCHEMECOLOR_INDEX" val="13"/>
  <p:tag name="KSO_WM_UNIT_LINE_FILL_TYPE" val="2"/>
  <p:tag name="KSO_WM_UNIT_TEXT_FILL_FORE_SCHEMECOLOR_INDEX" val="14"/>
  <p:tag name="KSO_WM_UNIT_TEXT_FILL_TYPE" val="1"/>
  <p:tag name="KSO_WM_UNIT_USESOURCEFORMAT_APPLY" val="1"/>
</p:tagLst>
</file>

<file path=ppt/tags/tag93.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82841"/>
  <p:tag name="KSO_WM_UNIT_CLEAR" val="1"/>
  <p:tag name="KSO_WM_TAG_VERSION" val="1.0"/>
  <p:tag name="KSO_WM_BEAUTIFY_FLAG" val="#wm#"/>
  <p:tag name="KSO_WM_UNIT_TYPE" val="l_h_i"/>
  <p:tag name="KSO_WM_UNIT_INDEX" val="1_2_1"/>
  <p:tag name="KSO_WM_UNIT_ID" val="custom20182841_9*l_h_i*1_2_1"/>
  <p:tag name="KSO_WM_UNIT_LAYERLEVEL" val="1_1_1"/>
  <p:tag name="KSO_WM_DIAGRAM_GROUP_CODE" val="l1-1"/>
  <p:tag name="KSO_WM_UNIT_FILL_FORE_SCHEMECOLOR_INDEX" val="5"/>
  <p:tag name="KSO_WM_UNIT_FILL_TYPE" val="1"/>
  <p:tag name="KSO_WM_UNIT_LINE_FORE_SCHEMECOLOR_INDEX" val="13"/>
  <p:tag name="KSO_WM_UNIT_LINE_FILL_TYPE" val="2"/>
  <p:tag name="KSO_WM_UNIT_TEXT_FILL_FORE_SCHEMECOLOR_INDEX" val="14"/>
  <p:tag name="KSO_WM_UNIT_TEXT_FILL_TYPE" val="1"/>
  <p:tag name="KSO_WM_UNIT_USESOURCEFORMAT_APPLY" val="1"/>
</p:tagLst>
</file>

<file path=ppt/tags/tag94.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82841"/>
  <p:tag name="KSO_WM_TAG_VERSION" val="1.0"/>
  <p:tag name="KSO_WM_BEAUTIFY_FLAG" val="#wm#"/>
  <p:tag name="KSO_WM_UNIT_TYPE" val="l_h_f"/>
  <p:tag name="KSO_WM_UNIT_INDEX" val="1_2_1"/>
  <p:tag name="KSO_WM_UNIT_ID" val="custom20182841_9*l_h_f*1_2_1"/>
  <p:tag name="KSO_WM_UNIT_CLEAR" val="1"/>
  <p:tag name="KSO_WM_UNIT_LAYERLEVEL" val="1_1_1"/>
  <p:tag name="KSO_WM_UNIT_VALUE" val="30"/>
  <p:tag name="KSO_WM_UNIT_HIGHLIGHT" val="0"/>
  <p:tag name="KSO_WM_UNIT_COMPATIBLE" val="0"/>
  <p:tag name="KSO_WM_UNIT_PRESET_TEXT_INDEX" val="3"/>
  <p:tag name="KSO_WM_UNIT_PRESET_TEXT_LEN" val="17"/>
  <p:tag name="KSO_WM_DIAGRAM_GROUP_CODE" val="l1-1"/>
  <p:tag name="KSO_WM_UNIT_FILL_FORE_SCHEMECOLOR_INDEX" val="5"/>
  <p:tag name="KSO_WM_UNIT_FILL_TYPE" val="1"/>
  <p:tag name="KSO_WM_UNIT_LINE_FORE_SCHEMECOLOR_INDEX" val="13"/>
  <p:tag name="KSO_WM_UNIT_LINE_FILL_TYPE" val="2"/>
  <p:tag name="KSO_WM_UNIT_TEXT_FILL_FORE_SCHEMECOLOR_INDEX" val="14"/>
  <p:tag name="KSO_WM_UNIT_TEXT_FILL_TYPE" val="1"/>
  <p:tag name="KSO_WM_UNIT_USESOURCEFORMAT_APPLY" val="1"/>
</p:tagLst>
</file>

<file path=ppt/tags/tag95.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82841"/>
  <p:tag name="KSO_WM_UNIT_CLEAR" val="1"/>
  <p:tag name="KSO_WM_TAG_VERSION" val="1.0"/>
  <p:tag name="KSO_WM_BEAUTIFY_FLAG" val="#wm#"/>
  <p:tag name="KSO_WM_UNIT_TYPE" val="l_h_i"/>
  <p:tag name="KSO_WM_UNIT_INDEX" val="1_1_1"/>
  <p:tag name="KSO_WM_UNIT_ID" val="custom20182841_9*l_h_i*1_1_1"/>
  <p:tag name="KSO_WM_UNIT_LAYERLEVEL" val="1_1_1"/>
  <p:tag name="KSO_WM_DIAGRAM_GROUP_CODE" val="l1-1"/>
  <p:tag name="KSO_WM_UNIT_FILL_FORE_SCHEMECOLOR_INDEX" val="5"/>
  <p:tag name="KSO_WM_UNIT_FILL_TYPE" val="1"/>
  <p:tag name="KSO_WM_UNIT_LINE_FORE_SCHEMECOLOR_INDEX" val="13"/>
  <p:tag name="KSO_WM_UNIT_LINE_FILL_TYPE" val="2"/>
  <p:tag name="KSO_WM_UNIT_TEXT_FILL_FORE_SCHEMECOLOR_INDEX" val="14"/>
  <p:tag name="KSO_WM_UNIT_TEXT_FILL_TYPE" val="1"/>
  <p:tag name="KSO_WM_UNIT_USESOURCEFORMAT_APPLY" val="1"/>
</p:tagLst>
</file>

<file path=ppt/tags/tag96.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82841"/>
  <p:tag name="KSO_WM_TAG_VERSION" val="1.0"/>
  <p:tag name="KSO_WM_BEAUTIFY_FLAG" val="#wm#"/>
  <p:tag name="KSO_WM_UNIT_TYPE" val="l_h_f"/>
  <p:tag name="KSO_WM_UNIT_INDEX" val="1_1_1"/>
  <p:tag name="KSO_WM_UNIT_ID" val="custom20182841_9*l_h_f*1_1_1"/>
  <p:tag name="KSO_WM_UNIT_CLEAR" val="1"/>
  <p:tag name="KSO_WM_UNIT_LAYERLEVEL" val="1_1_1"/>
  <p:tag name="KSO_WM_UNIT_VALUE" val="30"/>
  <p:tag name="KSO_WM_UNIT_HIGHLIGHT" val="0"/>
  <p:tag name="KSO_WM_UNIT_COMPATIBLE" val="0"/>
  <p:tag name="KSO_WM_UNIT_PRESET_TEXT_INDEX" val="3"/>
  <p:tag name="KSO_WM_UNIT_PRESET_TEXT_LEN" val="17"/>
  <p:tag name="KSO_WM_DIAGRAM_GROUP_CODE" val="l1-1"/>
  <p:tag name="KSO_WM_UNIT_FILL_FORE_SCHEMECOLOR_INDEX" val="5"/>
  <p:tag name="KSO_WM_UNIT_FILL_TYPE" val="1"/>
  <p:tag name="KSO_WM_UNIT_LINE_FORE_SCHEMECOLOR_INDEX" val="13"/>
  <p:tag name="KSO_WM_UNIT_LINE_FILL_TYPE" val="2"/>
  <p:tag name="KSO_WM_UNIT_TEXT_FILL_FORE_SCHEMECOLOR_INDEX" val="14"/>
  <p:tag name="KSO_WM_UNIT_TEXT_FILL_TYPE" val="1"/>
  <p:tag name="KSO_WM_UNIT_USESOURCEFORMAT_APPLY" val="1"/>
</p:tagLst>
</file>

<file path=ppt/tags/tag97.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98.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ags/tag99.xml><?xml version="1.0" encoding="utf-8"?>
<p:tagLst xmlns:a="http://schemas.openxmlformats.org/drawingml/2006/main" xmlns:r="http://schemas.openxmlformats.org/officeDocument/2006/relationships" xmlns:p="http://schemas.openxmlformats.org/presentationml/2006/main">
  <p:tag name="KSO_WM_TAG_VERSION" val="1.0"/>
  <p:tag name="KSO_WM_SLIDE_ITEM_CNT" val="1"/>
  <p:tag name="KSO_WM_SLIDE_LAYOUT" val="l"/>
  <p:tag name="KSO_WM_SLIDE_LAYOUT_CNT" val="1"/>
  <p:tag name="KSO_WM_SLIDE_TYPE" val="contents"/>
  <p:tag name="KSO_WM_BEAUTIFY_FLAG" val="#wm#"/>
  <p:tag name="KSO_WM_TEMPLATE_CATEGORY" val="custom"/>
  <p:tag name="KSO_WM_TEMPLATE_INDEX" val="20184558"/>
  <p:tag name="KSO_WM_SLIDE_ID" val="custom20184558_6"/>
  <p:tag name="KSO_WM_SLIDE_INDEX" val="6"/>
  <p:tag name="KSO_WM_DIAGRAM_GROUP_CODE" val="l1-1"/>
  <p:tag name="KSO_WM_TEMPLATE_THUMBS_INDEX" val="1、2、3、4、5、6"/>
  <p:tag name="KSO_WM_SLIDE_SUBTYPE" val="diag"/>
  <p:tag name="KSO_WM_TEMPLATE_SUBCATEGORY" val="0"/>
  <p:tag name="KSO_WM_SLIDE_DIAGTYPE" val="l"/>
</p:tagLst>
</file>

<file path=ppt/theme/theme1.xml><?xml version="1.0" encoding="utf-8"?>
<a:theme xmlns:a="http://schemas.openxmlformats.org/drawingml/2006/main" name="Office 主题​​">
  <a:themeElements>
    <a:clrScheme name="自定义 105">
      <a:dk1>
        <a:srgbClr val="000000"/>
      </a:dk1>
      <a:lt1>
        <a:srgbClr val="FFFFFF"/>
      </a:lt1>
      <a:dk2>
        <a:srgbClr val="48A2A0"/>
      </a:dk2>
      <a:lt2>
        <a:srgbClr val="FFFFFF"/>
      </a:lt2>
      <a:accent1>
        <a:srgbClr val="48A2A0"/>
      </a:accent1>
      <a:accent2>
        <a:srgbClr val="48A2A0"/>
      </a:accent2>
      <a:accent3>
        <a:srgbClr val="48A2A0"/>
      </a:accent3>
      <a:accent4>
        <a:srgbClr val="48A2A0"/>
      </a:accent4>
      <a:accent5>
        <a:srgbClr val="A4D6D5"/>
      </a:accent5>
      <a:accent6>
        <a:srgbClr val="FFFFFF"/>
      </a:accent6>
      <a:hlink>
        <a:srgbClr val="0563C1"/>
      </a:hlink>
      <a:folHlink>
        <a:srgbClr val="954F72"/>
      </a:folHlink>
    </a:clrScheme>
    <a:fontScheme name="自定义 7">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solidFill>
          <a:srgbClr val="314371"/>
        </a:solidFill>
        <a:ln>
          <a:noFill/>
        </a:ln>
      </a:spPr>
      <a:bodyPr wrap="square">
        <a:spAutoFit/>
      </a:bodyPr>
      <a:lstStyle>
        <a:defPPr algn="ctr">
          <a:spcBef>
            <a:spcPct val="0"/>
          </a:spcBef>
          <a:buFontTx/>
          <a:buNone/>
          <a:defRPr lang="zh-CN" altLang="en-US" sz="2800" b="1" dirty="0" smtClean="0">
            <a:solidFill>
              <a:schemeClr val="bg1"/>
            </a:solidFill>
            <a:latin typeface="微软雅黑" panose="020B0503020204020204" charset="-122"/>
            <a:ea typeface="微软雅黑" panose="020B0503020204020204" charset="-122"/>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C7EDCC"/>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C7EDCC"/>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Fan</Template>
  <TotalTime>1861</TotalTime>
  <Words>5707</Words>
  <Application>Microsoft Office PowerPoint</Application>
  <PresentationFormat>全屏显示(16:9)</PresentationFormat>
  <Paragraphs>227</Paragraphs>
  <Slides>68</Slides>
  <Notes>60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68</vt:i4>
      </vt:variant>
    </vt:vector>
  </HeadingPairs>
  <TitlesOfParts>
    <vt:vector size="79" baseType="lpstr">
      <vt:lpstr>方正仿宋_GBK</vt:lpstr>
      <vt:lpstr>方正黑体_GBK</vt:lpstr>
      <vt:lpstr>方正楷体_GBK</vt:lpstr>
      <vt:lpstr>仿宋_GB2312</vt:lpstr>
      <vt:lpstr>黑体</vt:lpstr>
      <vt:lpstr>宋体</vt:lpstr>
      <vt:lpstr>微软雅黑</vt:lpstr>
      <vt:lpstr>Arial</vt:lpstr>
      <vt:lpstr>Calibri</vt:lpstr>
      <vt:lpstr>Times New Roman</vt:lpstr>
      <vt:lpstr>Office 主题​​</vt:lpstr>
      <vt:lpstr>地方志编纂的组织领导</vt:lpstr>
      <vt:lpstr>                                                                       地方志特性      1.系统性：横陈百科，纵贯千载，包罗万象，体现一个“多”字。                   以二轮修志为例：共111部志书，其中110部为市、县（市、区）志，1部为省志。而1部省志又包含50本分志、10本专志和若干本省志丛书。总体而言，体量巨大。   </vt:lpstr>
      <vt:lpstr>                                              2.资料性：志书编纂在搜集资料的基础上撰写志稿，讲究横不缺项，纵不断线，体现一个“细”字。                 注重广度、长度，有一定体例，不特别强调深度。但是，序言、综述、章下序、节下序等要有相当的深度和高度。  </vt:lpstr>
      <vt:lpstr>                                              3.权威性：志书讲究真实可靠，需经严格审查，历来由朝廷、政府主持修志，体现一个“官”字。                  我国旧方志，大多是在朝廷主持下，由专职史官组织编修。新中国成立后，各级政府是同级地方志工作的主管领导，负责抓好地方志编修工作。  </vt:lpstr>
      <vt:lpstr>                             组织领导修志的方法      针对上述特性，编修地方志可用两条应对，一是政府修志，二是众手成志。                  以刚刚完成的二轮修志为样板，修志工作的组织领导可用一句话概括：       “省志办上靠天、下靠地、中间靠关系，再通过自身组织推动，去完成系统性的修志工程。”      </vt:lpstr>
      <vt:lpstr>                                  天——指上级单位，主要是省政府和中指组。          地——指下级单位，主要是各市志办和省志各分（专）志编辑室。          关系——指协作单位，主要是各有关出版社和档案馆、图书馆、高校、学会等学术机构。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谢谢！</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陈欢</dc:creator>
  <cp:lastModifiedBy>gl</cp:lastModifiedBy>
  <cp:revision>507</cp:revision>
  <cp:lastPrinted>2018-12-14T01:32:00Z</cp:lastPrinted>
  <dcterms:created xsi:type="dcterms:W3CDTF">2016-05-24T03:44:00Z</dcterms:created>
  <dcterms:modified xsi:type="dcterms:W3CDTF">2021-03-30T08:20:18Z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2052-10.1.0.7469</vt:lpwstr>
  </property>
</Properties>
</file>